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35" r:id="rId3"/>
    <p:sldId id="330" r:id="rId4"/>
    <p:sldId id="332" r:id="rId5"/>
    <p:sldId id="328" r:id="rId6"/>
    <p:sldId id="288" r:id="rId7"/>
    <p:sldId id="329" r:id="rId8"/>
    <p:sldId id="307" r:id="rId9"/>
    <p:sldId id="260" r:id="rId10"/>
    <p:sldId id="277" r:id="rId11"/>
    <p:sldId id="278" r:id="rId12"/>
    <p:sldId id="291" r:id="rId13"/>
    <p:sldId id="319" r:id="rId14"/>
    <p:sldId id="333" r:id="rId15"/>
    <p:sldId id="311" r:id="rId16"/>
    <p:sldId id="312" r:id="rId17"/>
    <p:sldId id="313" r:id="rId18"/>
    <p:sldId id="314" r:id="rId19"/>
    <p:sldId id="315" r:id="rId20"/>
    <p:sldId id="324" r:id="rId21"/>
    <p:sldId id="316" r:id="rId22"/>
    <p:sldId id="326" r:id="rId23"/>
    <p:sldId id="294" r:id="rId24"/>
    <p:sldId id="280" r:id="rId25"/>
    <p:sldId id="334" r:id="rId26"/>
    <p:sldId id="293" r:id="rId27"/>
    <p:sldId id="300" r:id="rId28"/>
    <p:sldId id="320" r:id="rId29"/>
    <p:sldId id="321" r:id="rId30"/>
    <p:sldId id="304" r:id="rId31"/>
    <p:sldId id="327" r:id="rId32"/>
    <p:sldId id="310" r:id="rId33"/>
    <p:sldId id="282" r:id="rId34"/>
    <p:sldId id="337" r:id="rId35"/>
    <p:sldId id="287" r:id="rId36"/>
    <p:sldId id="336" r:id="rId37"/>
    <p:sldId id="325" r:id="rId38"/>
    <p:sldId id="284" r:id="rId39"/>
    <p:sldId id="285" r:id="rId40"/>
    <p:sldId id="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66FF"/>
    <a:srgbClr val="663300"/>
    <a:srgbClr val="FF6600"/>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3010" autoAdjust="0"/>
  </p:normalViewPr>
  <p:slideViewPr>
    <p:cSldViewPr snapToGrid="0">
      <p:cViewPr varScale="1">
        <p:scale>
          <a:sx n="65" d="100"/>
          <a:sy n="65" d="100"/>
        </p:scale>
        <p:origin x="135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780D2-B381-469E-A4B1-9288F37B33A0}" type="datetimeFigureOut">
              <a:rPr lang="en-US" smtClean="0"/>
              <a:t>7/15/2016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50D22-778C-429E-BA76-F79E555301E4}" type="slidenum">
              <a:rPr lang="en-US" smtClean="0"/>
              <a:t>‹#›</a:t>
            </a:fld>
            <a:endParaRPr lang="en-US"/>
          </a:p>
        </p:txBody>
      </p:sp>
    </p:spTree>
    <p:extLst>
      <p:ext uri="{BB962C8B-B14F-4D97-AF65-F5344CB8AC3E}">
        <p14:creationId xmlns:p14="http://schemas.microsoft.com/office/powerpoint/2010/main" val="1605027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lesson sequence addresses the following standards:</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4-ESS2-1.  Make observations and/or measurements to provide evidence of the effects of weathering or the rate of erosion by water, ice, wind, or vegetation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4-ESS1-1.  Identify evidence from patterns in rock formations and fossils in rock layers to support an explanation for changes in a landscape over time.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4-ESS2-2. Analyze and interpret data from maps to describe patterns of Earth’s features.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a:t>
            </a:fld>
            <a:endParaRPr lang="en-US"/>
          </a:p>
        </p:txBody>
      </p:sp>
    </p:spTree>
    <p:extLst>
      <p:ext uri="{BB962C8B-B14F-4D97-AF65-F5344CB8AC3E}">
        <p14:creationId xmlns:p14="http://schemas.microsoft.com/office/powerpoint/2010/main" val="180906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students have generated their</a:t>
            </a:r>
            <a:r>
              <a:rPr lang="en-US" baseline="0" dirty="0" smtClean="0"/>
              <a:t> own questions, divide up the images among the tables and ask them to pick one of the structures as a group to study more closely.  I allow them to trade between table groups if they wish.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10</a:t>
            </a:fld>
            <a:endParaRPr lang="en-US"/>
          </a:p>
        </p:txBody>
      </p:sp>
    </p:spTree>
    <p:extLst>
      <p:ext uri="{BB962C8B-B14F-4D97-AF65-F5344CB8AC3E}">
        <p14:creationId xmlns:p14="http://schemas.microsoft.com/office/powerpoint/2010/main" val="3847279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younger students are more willing to venture into these tasks with less trepidation</a:t>
            </a:r>
            <a:r>
              <a:rPr lang="en-US" baseline="0" dirty="0" smtClean="0"/>
              <a:t> or insecurity.  Walk around the room to see what they are doing.  Try not to comment on their work, but do ask clarifying questions if you aren’t clear what they are showing, and probing questions if you think they can take some part of it a bit further.  This is again an ‘initial model,’  but it’s also building on the previous smaller model of how particles of sand might brush off larger rocks.  As you walk around, even if you hear misuse of terms such as erosion or weathering (and you will!) don’t correct students.  Along the way those terms will be clarified and most students will begin using them correctly as you progress.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11</a:t>
            </a:fld>
            <a:endParaRPr lang="en-US"/>
          </a:p>
        </p:txBody>
      </p:sp>
    </p:spTree>
    <p:extLst>
      <p:ext uri="{BB962C8B-B14F-4D97-AF65-F5344CB8AC3E}">
        <p14:creationId xmlns:p14="http://schemas.microsoft.com/office/powerpoint/2010/main" val="71576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example</a:t>
            </a:r>
            <a:r>
              <a:rPr lang="en-US" baseline="0" dirty="0" smtClean="0"/>
              <a:t> form a 4</a:t>
            </a:r>
            <a:r>
              <a:rPr lang="en-US" baseline="30000" dirty="0" smtClean="0"/>
              <a:t>th</a:t>
            </a:r>
            <a:r>
              <a:rPr lang="en-US" baseline="0" dirty="0" smtClean="0"/>
              <a:t> grade class if for the teacher, but could be used to be ‘critiqued’  by students.  These students were asked also to include any kind of time span, if they could.  That question revealed that some had a concept of a long time span (such as this group) but not an accurate ones.  Other students had no idea about the scale of time.  While the idea of time is a relative one at this grade level, knowing what they do think could help the instructor tailor future lessons to reference those times scales.</a:t>
            </a:r>
          </a:p>
          <a:p>
            <a:endParaRPr lang="en-US" baseline="0" dirty="0" smtClean="0"/>
          </a:p>
          <a:p>
            <a:r>
              <a:rPr lang="en-US" baseline="0" dirty="0" smtClean="0"/>
              <a:t>The other interesting thing about this group’s explanation is that it is sequential.  The human mind naturally thinks in terms of time sequences, so it’s useful to take advantage of that and suggest that students use a sequence when they are working with concepts that do HAVE a sequence.  </a:t>
            </a:r>
          </a:p>
          <a:p>
            <a:endParaRPr lang="en-US" baseline="0" dirty="0" smtClean="0"/>
          </a:p>
          <a:p>
            <a:r>
              <a:rPr lang="en-US" baseline="0" dirty="0" smtClean="0"/>
              <a:t>Finally, from this work I’m not clear that students have any idea how weather can make erosion, or how that might result in the unique shapes they’ve seen, but it’s a great start.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12</a:t>
            </a:fld>
            <a:endParaRPr lang="en-US"/>
          </a:p>
        </p:txBody>
      </p:sp>
    </p:spTree>
    <p:extLst>
      <p:ext uri="{BB962C8B-B14F-4D97-AF65-F5344CB8AC3E}">
        <p14:creationId xmlns:p14="http://schemas.microsoft.com/office/powerpoint/2010/main" val="188167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we started small, with sand and rocks, then went a little bigger, with a number of specific rock structures all over the world.  Now we’re watching a short fly-over the Grand Canyon.  The idea is that the same physical processes are at work in all of these phenomena, and kids will naturally infer that.  From this video and the following images, they will be set up to do some meaningful if simple exploration with sand and water in the stream tables.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13</a:t>
            </a:fld>
            <a:endParaRPr lang="en-US"/>
          </a:p>
        </p:txBody>
      </p:sp>
    </p:spTree>
    <p:extLst>
      <p:ext uri="{BB962C8B-B14F-4D97-AF65-F5344CB8AC3E}">
        <p14:creationId xmlns:p14="http://schemas.microsoft.com/office/powerpoint/2010/main" val="3680013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stills provide more opportunity</a:t>
            </a:r>
            <a:r>
              <a:rPr lang="en-US" baseline="0" dirty="0" smtClean="0"/>
              <a:t> for observation. You may choose to do these quickly and encourage students to work on their own, or you might open it up for table conversation, or whole class conversation.  Students will notice the layers, how wide the canyon is (18 miles at is widest point).  You can ask questions as you go such as:  why do you think there are layers?  Which layers came first, and how do you know (how would you reason that?).  Do you think the canyon was made up from the ground this way, or started as a flat space?  Why?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15</a:t>
            </a:fld>
            <a:endParaRPr lang="en-US"/>
          </a:p>
        </p:txBody>
      </p:sp>
    </p:spTree>
    <p:extLst>
      <p:ext uri="{BB962C8B-B14F-4D97-AF65-F5344CB8AC3E}">
        <p14:creationId xmlns:p14="http://schemas.microsoft.com/office/powerpoint/2010/main" val="1919565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questions:  Where</a:t>
            </a:r>
            <a:r>
              <a:rPr lang="en-US" baseline="0" dirty="0" smtClean="0"/>
              <a:t> did the river come from?  Did it come before or after the canyon?</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16</a:t>
            </a:fld>
            <a:endParaRPr lang="en-US"/>
          </a:p>
        </p:txBody>
      </p:sp>
    </p:spTree>
    <p:extLst>
      <p:ext uri="{BB962C8B-B14F-4D97-AF65-F5344CB8AC3E}">
        <p14:creationId xmlns:p14="http://schemas.microsoft.com/office/powerpoint/2010/main" val="2595006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there curves in rivers?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17</a:t>
            </a:fld>
            <a:endParaRPr lang="en-US"/>
          </a:p>
        </p:txBody>
      </p:sp>
    </p:spTree>
    <p:extLst>
      <p:ext uri="{BB962C8B-B14F-4D97-AF65-F5344CB8AC3E}">
        <p14:creationId xmlns:p14="http://schemas.microsoft.com/office/powerpoint/2010/main" val="1472041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wow!  How could this happen?</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18</a:t>
            </a:fld>
            <a:endParaRPr lang="en-US"/>
          </a:p>
        </p:txBody>
      </p:sp>
    </p:spTree>
    <p:extLst>
      <p:ext uri="{BB962C8B-B14F-4D97-AF65-F5344CB8AC3E}">
        <p14:creationId xmlns:p14="http://schemas.microsoft.com/office/powerpoint/2010/main" val="101904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early map of the Grand Canyon.  What do they see?  Draw attention to the main river (Colorado).  What are all</a:t>
            </a:r>
            <a:r>
              <a:rPr lang="en-US" baseline="0" dirty="0" smtClean="0"/>
              <a:t> the things coming off it </a:t>
            </a:r>
            <a:r>
              <a:rPr lang="en-US" baseline="0" dirty="0" err="1" smtClean="0"/>
              <a:t>it</a:t>
            </a:r>
            <a:r>
              <a:rPr lang="en-US" baseline="0" dirty="0" smtClean="0"/>
              <a:t>?  Introduce the word ‘tributary’ , which they’ve probably heard but not put together yet.  Depending on your group you can also ask about the pattern of the tributaries….how would they describe that pattern?  (It’s a fractal, where each branch extends off at a similar angle and proportional to the larger waterway – very interesting and important pattern in nature and important to mathematics studies.)</a:t>
            </a:r>
          </a:p>
          <a:p>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20</a:t>
            </a:fld>
            <a:endParaRPr lang="en-US"/>
          </a:p>
        </p:txBody>
      </p:sp>
    </p:spTree>
    <p:extLst>
      <p:ext uri="{BB962C8B-B14F-4D97-AF65-F5344CB8AC3E}">
        <p14:creationId xmlns:p14="http://schemas.microsoft.com/office/powerpoint/2010/main" val="210111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can be used or skipped – kids often want to talk about what they’ve seen, and this creates a way for them to do that without it disrupting class.  Providing</a:t>
            </a:r>
            <a:r>
              <a:rPr lang="en-US" baseline="0" dirty="0" smtClean="0"/>
              <a:t> any object as a talking stick makes it a respected activity.  Pieces of wood colorfully painted are still my choice.</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21</a:t>
            </a:fld>
            <a:endParaRPr lang="en-US"/>
          </a:p>
        </p:txBody>
      </p:sp>
    </p:spTree>
    <p:extLst>
      <p:ext uri="{BB962C8B-B14F-4D97-AF65-F5344CB8AC3E}">
        <p14:creationId xmlns:p14="http://schemas.microsoft.com/office/powerpoint/2010/main" val="87844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number of slides in here that are meant</a:t>
            </a:r>
            <a:r>
              <a:rPr lang="en-US" baseline="0" dirty="0" smtClean="0"/>
              <a:t> of teacher viewing, not students, and so can be either deleted to form a student version of the presentation, or just hidden.  I just skip </a:t>
            </a:r>
            <a:r>
              <a:rPr lang="en-US" baseline="0" smtClean="0"/>
              <a:t>through them.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a:t>
            </a:fld>
            <a:endParaRPr lang="en-US"/>
          </a:p>
        </p:txBody>
      </p:sp>
    </p:spTree>
    <p:extLst>
      <p:ext uri="{BB962C8B-B14F-4D97-AF65-F5344CB8AC3E}">
        <p14:creationId xmlns:p14="http://schemas.microsoft.com/office/powerpoint/2010/main" val="1154803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compilation is to aid students in engaging in the dialogue</a:t>
            </a:r>
            <a:r>
              <a:rPr lang="en-US" baseline="0" dirty="0" smtClean="0"/>
              <a:t> on the above slide.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22</a:t>
            </a:fld>
            <a:endParaRPr lang="en-US"/>
          </a:p>
        </p:txBody>
      </p:sp>
    </p:spTree>
    <p:extLst>
      <p:ext uri="{BB962C8B-B14F-4D97-AF65-F5344CB8AC3E}">
        <p14:creationId xmlns:p14="http://schemas.microsoft.com/office/powerpoint/2010/main" val="826327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t>
            </a:r>
            <a:r>
              <a:rPr lang="en-US" baseline="0" dirty="0" smtClean="0"/>
              <a:t> video is intended for the teacher – note how the teacher asks many questions provides little explicit direction.  This is what we’re after in an inquiry-based, NGSS classroom.</a:t>
            </a:r>
          </a:p>
          <a:p>
            <a:endParaRPr lang="en-US" baseline="0" dirty="0" smtClean="0"/>
          </a:p>
          <a:p>
            <a:r>
              <a:rPr lang="en-US" baseline="0" dirty="0" smtClean="0"/>
              <a:t>The second video is one I show after these initial investigations by students.  It helps them realize both that this kind of time lapse video is a critical tool for science, and allows them to observe more closely.  After this, if we have </a:t>
            </a:r>
            <a:r>
              <a:rPr lang="en-US" baseline="0" dirty="0" err="1" smtClean="0"/>
              <a:t>ipads</a:t>
            </a:r>
            <a:r>
              <a:rPr lang="en-US" baseline="0" dirty="0" smtClean="0"/>
              <a:t> available or they have a phone I allow them to use that app to get better data.  Once they know how to use the tool, they tend to do more precise science with it.</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23</a:t>
            </a:fld>
            <a:endParaRPr lang="en-US"/>
          </a:p>
        </p:txBody>
      </p:sp>
    </p:spTree>
    <p:extLst>
      <p:ext uri="{BB962C8B-B14F-4D97-AF65-F5344CB8AC3E}">
        <p14:creationId xmlns:p14="http://schemas.microsoft.com/office/powerpoint/2010/main" val="14720872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stream table shown here is made by CPO and is fairly durable. They cost $140 each and sold by Frey:  https://store.schoolspecialty.com/OA_HTML/ibeCCtpItmDspRte.jsp?item=47286&amp;minisite=10029</a:t>
            </a:r>
          </a:p>
          <a:p>
            <a:endParaRPr lang="en-US" baseline="0" dirty="0" smtClean="0"/>
          </a:p>
          <a:p>
            <a:r>
              <a:rPr lang="en-US" baseline="0" dirty="0" smtClean="0"/>
              <a:t>You can certainly pull together homemade versions for cheaper, but we’ve found these to be very worthwhile.  There’s no other way to study erosion or the effect of water on matter.  You can invest in just a few, and create stations in your room as well while students do other activities.  </a:t>
            </a:r>
          </a:p>
          <a:p>
            <a:endParaRPr lang="en-US" baseline="0" dirty="0" smtClean="0"/>
          </a:p>
          <a:p>
            <a:r>
              <a:rPr lang="en-US" baseline="0" dirty="0" smtClean="0"/>
              <a:t>When students first use them, show them the entire set up (as in the image) on a table in the room.  You will also need to purchase sand (cheapest at a local rock or lumber or home improvement store) which you fill half way in the trays.  </a:t>
            </a:r>
          </a:p>
          <a:p>
            <a:endParaRPr lang="en-US" baseline="0" dirty="0" smtClean="0"/>
          </a:p>
          <a:p>
            <a:r>
              <a:rPr lang="en-US" baseline="0" dirty="0" smtClean="0"/>
              <a:t>The two prompts on the slide get to the heart of the model:  does the structure or canyon arise from nowhere, adding particles on top of particles (additive) or is there flat land first, and some process takes particles away, leaving behind what we see (subtractive).  It’s important especially that students who are not clear on this get to experiment, and all are asked to provide evidence for their claim.</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24</a:t>
            </a:fld>
            <a:endParaRPr lang="en-US"/>
          </a:p>
        </p:txBody>
      </p:sp>
    </p:spTree>
    <p:extLst>
      <p:ext uri="{BB962C8B-B14F-4D97-AF65-F5344CB8AC3E}">
        <p14:creationId xmlns:p14="http://schemas.microsoft.com/office/powerpoint/2010/main" val="827839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investigation can take as long as you</a:t>
            </a:r>
            <a:r>
              <a:rPr lang="en-US" baseline="0" dirty="0" smtClean="0"/>
              <a:t> feel it is being productive, as there is much to explore.  As students realize that the rate of water flow makes a difference in how much matter is carried along, they can simulate the creation of a stream, an out right river, a delta (when matter is carried and deposited at the ‘end’), a flood and can begin to ask question that lead to engineering challenges around levies and dams.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25</a:t>
            </a:fld>
            <a:endParaRPr lang="en-US"/>
          </a:p>
        </p:txBody>
      </p:sp>
    </p:spTree>
    <p:extLst>
      <p:ext uri="{BB962C8B-B14F-4D97-AF65-F5344CB8AC3E}">
        <p14:creationId xmlns:p14="http://schemas.microsoft.com/office/powerpoint/2010/main" val="2825196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can be used separately or in conjunction with other slides.  The idea is just to get students designing and carrying out their own investigation.  By the time they get to their third or 4</a:t>
            </a:r>
            <a:r>
              <a:rPr lang="en-US" baseline="30000" dirty="0" smtClean="0"/>
              <a:t>th</a:t>
            </a:r>
            <a:r>
              <a:rPr lang="en-US" baseline="0" dirty="0" smtClean="0"/>
              <a:t> experiment, they should be thinking more explicitly about what they want to try, and so be able to draw or sequence the steps they will take.  Keep emphasizing that this is when they go from being a 4</a:t>
            </a:r>
            <a:r>
              <a:rPr lang="en-US" baseline="30000" dirty="0" smtClean="0"/>
              <a:t>th</a:t>
            </a:r>
            <a:r>
              <a:rPr lang="en-US" baseline="0" dirty="0" smtClean="0"/>
              <a:t> grader playing with sand and water to being a scientists.  Indeed, now they are truly engaging in the scientific practices:  asking a specific questions and designing their work in such a way that they might gather data to answer it.  It is, however, important for students to engage in that play time, as that’s how they become comfortable with the phenomena enough to figure out their questions.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26</a:t>
            </a:fld>
            <a:endParaRPr lang="en-US"/>
          </a:p>
        </p:txBody>
      </p:sp>
    </p:spTree>
    <p:extLst>
      <p:ext uri="{BB962C8B-B14F-4D97-AF65-F5344CB8AC3E}">
        <p14:creationId xmlns:p14="http://schemas.microsoft.com/office/powerpoint/2010/main" val="957604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feel the students have</a:t>
            </a:r>
            <a:r>
              <a:rPr lang="en-US" baseline="0" dirty="0" smtClean="0"/>
              <a:t> gather enough specific evidence to add to their ideas about how sand, water and wind behave over time, clean up the stream tables and return to the thinking part of these tasks.  This model now should go beyond the initial model, showing what happened and why with the grand canyon.</a:t>
            </a:r>
          </a:p>
          <a:p>
            <a:endParaRPr lang="en-US" baseline="0" dirty="0" smtClean="0"/>
          </a:p>
          <a:p>
            <a:r>
              <a:rPr lang="en-US" baseline="0" dirty="0" smtClean="0"/>
              <a:t>The model held by geologists is of plain thrust up from sea levels over millions of years.  It’s built up of layers or rock holding fossils that tell us about the time period of each of those layers. The top, or youngest of all those layers is about 250,000 </a:t>
            </a:r>
            <a:r>
              <a:rPr lang="en-US" baseline="0" dirty="0" err="1" smtClean="0"/>
              <a:t>yrs</a:t>
            </a:r>
            <a:r>
              <a:rPr lang="en-US" baseline="0" dirty="0" smtClean="0"/>
              <a:t> old and used to be an ocean. The very oldest layer, at the bottom, is about 1.25 million years old and was also coastal.  Many complex tectonic processes combined to elevate the Colorado Plateau to its current position, although the very top layers have been eroded off.  Water pooling at the lowest place began to carve out the canyon after the Rocky Mountains formed, about 60-70 million years ago.  Water trickling down the mountains found the path of least resistance, and slowly wore down particles of those rock layers, moving back and forth and carving out an entire canyon.  </a:t>
            </a:r>
          </a:p>
          <a:p>
            <a:endParaRPr lang="en-US" baseline="0" dirty="0" smtClean="0"/>
          </a:p>
          <a:p>
            <a:r>
              <a:rPr lang="en-US" baseline="0" dirty="0" smtClean="0"/>
              <a:t>You’ll find the results of your students amazing, although there might still be the occasional misconception still.  Try to find constructive question to ask those groups to lead them to more evidence-based claims.  Questions might include:  you’re showing that layers added onto each other.  What evidence do you have that they would layer on top of each other exactly the same here, and there, but not in the middle?  Can you think of a real-example where that would happen?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27</a:t>
            </a:fld>
            <a:endParaRPr lang="en-US"/>
          </a:p>
        </p:txBody>
      </p:sp>
    </p:spTree>
    <p:extLst>
      <p:ext uri="{BB962C8B-B14F-4D97-AF65-F5344CB8AC3E}">
        <p14:creationId xmlns:p14="http://schemas.microsoft.com/office/powerpoint/2010/main" val="553661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 form 4</a:t>
            </a:r>
            <a:r>
              <a:rPr lang="en-US" baseline="30000" dirty="0" smtClean="0"/>
              <a:t>th</a:t>
            </a:r>
            <a:r>
              <a:rPr lang="en-US" dirty="0" smtClean="0"/>
              <a:t> grade</a:t>
            </a:r>
            <a:r>
              <a:rPr lang="en-US" baseline="0" dirty="0" smtClean="0"/>
              <a:t> on this slide and the next.  These were some of the first models I collected on this topic, and I can see that there are many places to go with them, in terms of asking questions about time, force, moving particles etc.  Note that of the four shown, there is some sequence to all of them, but that they very in abstract-ness.  I think in this case I would provide the Scientist’s Review (calling myself the scientist) to provide questions for each group to think about, as they would be different.</a:t>
            </a:r>
          </a:p>
          <a:p>
            <a:endParaRPr lang="en-US" baseline="0" dirty="0" smtClean="0"/>
          </a:p>
          <a:p>
            <a:r>
              <a:rPr lang="en-US" baseline="0" dirty="0" smtClean="0"/>
              <a:t>Questions like, where did the water even come from;  how did the water ‘make’ the layers (I don’t think that’s what the group means);  where did the layers come from?  How did they get here?  How long do you think it took for the river to carve out the canyon, and why do you think that?  Where did all that stuff that was IN the canyon go?  Can you find it?</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28</a:t>
            </a:fld>
            <a:endParaRPr lang="en-US"/>
          </a:p>
        </p:txBody>
      </p:sp>
    </p:spTree>
    <p:extLst>
      <p:ext uri="{BB962C8B-B14F-4D97-AF65-F5344CB8AC3E}">
        <p14:creationId xmlns:p14="http://schemas.microsoft.com/office/powerpoint/2010/main" val="711258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adapted a piece on erosion from </a:t>
            </a:r>
            <a:r>
              <a:rPr lang="en-US" baseline="0" dirty="0" err="1" smtClean="0"/>
              <a:t>ReadWorks</a:t>
            </a:r>
            <a:r>
              <a:rPr lang="en-US" baseline="0" dirty="0" smtClean="0"/>
              <a:t>.  I find that to be a good source for beginning pieces, but do edit and add material that fits the NGSS we’ve done as well as vocabulary.  I vary the way that students read, always allowing for individual reading (the most independent kind) but often creating other options as well – pair/share reading, small group, etc.  </a:t>
            </a:r>
          </a:p>
          <a:p>
            <a:endParaRPr lang="en-US" baseline="0" dirty="0" smtClean="0"/>
          </a:p>
          <a:p>
            <a:r>
              <a:rPr lang="en-US" baseline="0" dirty="0" smtClean="0"/>
              <a:t>I also vary the processing of that reading, using vocabulary identification (this is often the first time they’ve seen words formally introduced, although I’ve used them orally throughout and in writing).  I use dialogue as well as open-ended writing to help students make meaning of text.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30</a:t>
            </a:fld>
            <a:endParaRPr lang="en-US"/>
          </a:p>
        </p:txBody>
      </p:sp>
    </p:spTree>
    <p:extLst>
      <p:ext uri="{BB962C8B-B14F-4D97-AF65-F5344CB8AC3E}">
        <p14:creationId xmlns:p14="http://schemas.microsoft.com/office/powerpoint/2010/main" val="25464758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the reading</a:t>
            </a:r>
            <a:r>
              <a:rPr lang="en-US" baseline="0" dirty="0" smtClean="0"/>
              <a:t> guide they’re asked to identify words.  These are the words in the text that might have been new, so I want to make sure all students have them.  I have them add the last two, although they don’t appear in the text. We’ve been using them and they are integral to a discussion on rivers and canyons and moving water.</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31</a:t>
            </a:fld>
            <a:endParaRPr lang="en-US"/>
          </a:p>
        </p:txBody>
      </p:sp>
    </p:spTree>
    <p:extLst>
      <p:ext uri="{BB962C8B-B14F-4D97-AF65-F5344CB8AC3E}">
        <p14:creationId xmlns:p14="http://schemas.microsoft.com/office/powerpoint/2010/main" val="2410447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32</a:t>
            </a:fld>
            <a:endParaRPr lang="en-US"/>
          </a:p>
        </p:txBody>
      </p:sp>
    </p:spTree>
    <p:extLst>
      <p:ext uri="{BB962C8B-B14F-4D97-AF65-F5344CB8AC3E}">
        <p14:creationId xmlns:p14="http://schemas.microsoft.com/office/powerpoint/2010/main" val="245384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Conceptual Progression, found in the Appendices</a:t>
            </a:r>
            <a:r>
              <a:rPr lang="en-US" baseline="0" dirty="0" smtClean="0"/>
              <a:t> on the NGSS website, are extremely useful in understanding why certain ideas are emphasized in specific grade levels.  If you, as the instructor, can see how students will build on ideas in later grades, it makes it more clear how to choose phenomena and what ‘making sense’  activities to engage students in at your grade level. </a:t>
            </a:r>
          </a:p>
          <a:p>
            <a:endParaRPr lang="en-US" baseline="0" dirty="0" smtClean="0"/>
          </a:p>
          <a:p>
            <a:r>
              <a:rPr lang="en-US" baseline="0" dirty="0" smtClean="0"/>
              <a:t>We encourage you to consider these progressions (and to look up the whole sequence and print it out for easy reference) and to reflect on how knowledge of the progressions might inform your teaching.</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a:t>
            </a:fld>
            <a:endParaRPr lang="en-US"/>
          </a:p>
        </p:txBody>
      </p:sp>
    </p:spTree>
    <p:extLst>
      <p:ext uri="{BB962C8B-B14F-4D97-AF65-F5344CB8AC3E}">
        <p14:creationId xmlns:p14="http://schemas.microsoft.com/office/powerpoint/2010/main" val="651795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preparation for the CER</a:t>
            </a:r>
            <a:r>
              <a:rPr lang="en-US" baseline="0" dirty="0" smtClean="0"/>
              <a:t> assessment, students completed this in groups.  I showed them the example, and provided the template.  They then chose another claim and practiced providing evidence and reasoning.  I used a Peer Review on this as an Exchange.  Because it was structured enough, students were able to weigh in on whether each other’s evidence and reasoning were convincing.  If not, they had to say why not and the first group had a chance to revise.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33</a:t>
            </a:fld>
            <a:endParaRPr lang="en-US"/>
          </a:p>
        </p:txBody>
      </p:sp>
    </p:spTree>
    <p:extLst>
      <p:ext uri="{BB962C8B-B14F-4D97-AF65-F5344CB8AC3E}">
        <p14:creationId xmlns:p14="http://schemas.microsoft.com/office/powerpoint/2010/main" val="349307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three parts to these assessments.  You can mix and match, give them all, or create new ones.  To some extent these go beyond the Performance Expectation as they ask students to apply a model, not just make observations to provide evidence, although they are asked to do that.  From our perspective, students make meaning out of what they observe when they begin to form mental models that they can then represent.  In many ways, this is where differentiation lies in that it allows for the full range of student expression.</a:t>
            </a:r>
          </a:p>
          <a:p>
            <a:endParaRPr lang="en-US" baseline="0" dirty="0" smtClean="0"/>
          </a:p>
          <a:p>
            <a:r>
              <a:rPr lang="en-US" baseline="0" dirty="0" smtClean="0"/>
              <a:t>To emphasize the need for keeping an organized notebook, I allow and expect students to use their notebook on every assessment or project.  As students catch on that this practice can be helpful, there is a slow but steady increase in notebook use as well as more attention paid to organizing it.  This connection is the best incentive I’ve yet found.</a:t>
            </a:r>
          </a:p>
          <a:p>
            <a:endParaRPr lang="en-US" baseline="0" dirty="0" smtClean="0"/>
          </a:p>
          <a:p>
            <a:r>
              <a:rPr lang="en-US" baseline="0" dirty="0" smtClean="0"/>
              <a:t>The provided rubrics are outlines.  If you wish to put less emphasis on the modeling, you can treat those questions as open-ended and only assess the use of evidence and reasoning. </a:t>
            </a:r>
          </a:p>
          <a:p>
            <a:endParaRPr lang="en-US" baseline="0" dirty="0" smtClean="0"/>
          </a:p>
          <a:p>
            <a:r>
              <a:rPr lang="en-US" baseline="0" dirty="0" smtClean="0"/>
              <a:t>Finally, another strategy for assessments like these is to show the students the questions and give them time to dialogue in their groups before writing their own individual responses.  Assessment For Learning, where students deepen their understanding of the ideas even as they are assessed was first promoted by Rick </a:t>
            </a:r>
            <a:r>
              <a:rPr lang="en-US" baseline="0" dirty="0" err="1" smtClean="0"/>
              <a:t>Stiggins</a:t>
            </a:r>
            <a:r>
              <a:rPr lang="en-US" baseline="0" dirty="0" smtClean="0"/>
              <a:t>.  I usually opt for this kind of an approach, and see that it does deepen meaning for students, allows for the best performances from everyone and increases the bonds they have with their peers.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34</a:t>
            </a:fld>
            <a:endParaRPr lang="en-US"/>
          </a:p>
        </p:txBody>
      </p:sp>
    </p:spTree>
    <p:extLst>
      <p:ext uri="{BB962C8B-B14F-4D97-AF65-F5344CB8AC3E}">
        <p14:creationId xmlns:p14="http://schemas.microsoft.com/office/powerpoint/2010/main" val="3392910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used these two phenomena as they are in our</a:t>
            </a:r>
            <a:r>
              <a:rPr lang="en-US" baseline="0" dirty="0" smtClean="0"/>
              <a:t> state, California, and the canyon is only an hour drive.  You may want to use phenomena from your region for a deeper engagement.</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35</a:t>
            </a:fld>
            <a:endParaRPr lang="en-US"/>
          </a:p>
        </p:txBody>
      </p:sp>
    </p:spTree>
    <p:extLst>
      <p:ext uri="{BB962C8B-B14F-4D97-AF65-F5344CB8AC3E}">
        <p14:creationId xmlns:p14="http://schemas.microsoft.com/office/powerpoint/2010/main" val="8760464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live near a place that has glaciers,</a:t>
            </a:r>
            <a:r>
              <a:rPr lang="en-US" baseline="0" dirty="0" smtClean="0"/>
              <a:t> I would use an image closer to home.  While we have many glaciated rocks in our Sierras, I opted for students predicting how the model would apply, rather than showing rock and having them explain how it got to be smooth or why it has pits.  Both are valid approaches.  Note, too that we did not do much with wind, but you certainly could, or could ask an application assessment question using wind as the source of weathering, such as waves on sand.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36</a:t>
            </a:fld>
            <a:endParaRPr lang="en-US"/>
          </a:p>
        </p:txBody>
      </p:sp>
    </p:spTree>
    <p:extLst>
      <p:ext uri="{BB962C8B-B14F-4D97-AF65-F5344CB8AC3E}">
        <p14:creationId xmlns:p14="http://schemas.microsoft.com/office/powerpoint/2010/main" val="25769616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end this unit and move on to rock</a:t>
            </a:r>
            <a:r>
              <a:rPr lang="en-US" baseline="0" dirty="0" smtClean="0"/>
              <a:t> strata, I want to tie in this image to bigger questions about why geologists might connect with planetary scientists on these questions.  Here is another image of the grand canyon, and I ask students to study it and then compare it with the next image and predict where it is.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37</a:t>
            </a:fld>
            <a:endParaRPr lang="en-US"/>
          </a:p>
        </p:txBody>
      </p:sp>
    </p:spTree>
    <p:extLst>
      <p:ext uri="{BB962C8B-B14F-4D97-AF65-F5344CB8AC3E}">
        <p14:creationId xmlns:p14="http://schemas.microsoft.com/office/powerpoint/2010/main" val="2098233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image is a satellite image from Mars, but closely resemble river system on Earth.  There is no flowing water on Mars right now, that we know of, but here is another clue that rivers once ran there.  When younger students see this image (unlike high school students or adults) they do not readily recognize that it is another planet, and are flabbergasted to learn that it is Mars.).  </a:t>
            </a:r>
          </a:p>
          <a:p>
            <a:r>
              <a:rPr lang="en-US" dirty="0" smtClean="0"/>
              <a:t>The big idea is that everything we learn about things</a:t>
            </a:r>
            <a:r>
              <a:rPr lang="en-US" baseline="0" dirty="0" smtClean="0"/>
              <a:t> work on Earth informs how we make sense of phenomena that is extraterrestrial.  This is an opportunity to highlight careers that involve people in these questions. </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38</a:t>
            </a:fld>
            <a:endParaRPr lang="en-US"/>
          </a:p>
        </p:txBody>
      </p:sp>
    </p:spTree>
    <p:extLst>
      <p:ext uri="{BB962C8B-B14F-4D97-AF65-F5344CB8AC3E}">
        <p14:creationId xmlns:p14="http://schemas.microsoft.com/office/powerpoint/2010/main" val="412317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finally, this is a science-informed</a:t>
            </a:r>
            <a:r>
              <a:rPr lang="en-US" baseline="0" dirty="0" smtClean="0"/>
              <a:t> imaging by a respected ‘space artist’ , using the satellite imagery and knowledge of how canyons work here on Earth.  Again, someone makes </a:t>
            </a:r>
            <a:r>
              <a:rPr lang="en-US" baseline="0" dirty="0" err="1" smtClean="0"/>
              <a:t>aliving</a:t>
            </a:r>
            <a:r>
              <a:rPr lang="en-US" baseline="0" dirty="0" smtClean="0"/>
              <a:t> doing space art for NASA!</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39</a:t>
            </a:fld>
            <a:endParaRPr lang="en-US"/>
          </a:p>
        </p:txBody>
      </p:sp>
    </p:spTree>
    <p:extLst>
      <p:ext uri="{BB962C8B-B14F-4D97-AF65-F5344CB8AC3E}">
        <p14:creationId xmlns:p14="http://schemas.microsoft.com/office/powerpoint/2010/main" val="2973993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teachers:  general connections to NGSS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40</a:t>
            </a:fld>
            <a:endParaRPr lang="en-US"/>
          </a:p>
        </p:txBody>
      </p:sp>
    </p:spTree>
    <p:extLst>
      <p:ext uri="{BB962C8B-B14F-4D97-AF65-F5344CB8AC3E}">
        <p14:creationId xmlns:p14="http://schemas.microsoft.com/office/powerpoint/2010/main" val="580868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is meant for teachers.  The highlighted purple part identifies the scientific practice that students will be expected to be using the most for this Performance Expectation. That doesn’t mean that other practices are excluded, but it does mean that if we focus on these emphasized practices over the course of the year, we’ll successfully immerse students in all of them.  </a:t>
            </a:r>
          </a:p>
          <a:p>
            <a:endParaRPr lang="en-US" baseline="0" dirty="0" smtClean="0"/>
          </a:p>
          <a:p>
            <a:r>
              <a:rPr lang="en-US" baseline="0" dirty="0" smtClean="0"/>
              <a:t>The clarification statements can be very useful in that they provide examples of phenomena to use.  You are by no means limited to these, but they can help get you started.  </a:t>
            </a:r>
          </a:p>
          <a:p>
            <a:endParaRPr lang="en-US" baseline="0" dirty="0" smtClean="0"/>
          </a:p>
          <a:p>
            <a:r>
              <a:rPr lang="en-US" baseline="0" dirty="0" smtClean="0"/>
              <a:t>The assessment boundary indicates how far the depth of knowledge needs to go for this grade level.  That can be helpful to constrain many of us who tend to create units that continue on and on…</a:t>
            </a:r>
          </a:p>
        </p:txBody>
      </p:sp>
      <p:sp>
        <p:nvSpPr>
          <p:cNvPr id="4" name="Slide Number Placeholder 3"/>
          <p:cNvSpPr>
            <a:spLocks noGrp="1"/>
          </p:cNvSpPr>
          <p:nvPr>
            <p:ph type="sldNum" sz="quarter" idx="10"/>
          </p:nvPr>
        </p:nvSpPr>
        <p:spPr/>
        <p:txBody>
          <a:bodyPr/>
          <a:lstStyle/>
          <a:p>
            <a:fld id="{2A350D22-778C-429E-BA76-F79E555301E4}" type="slidenum">
              <a:rPr lang="en-US" smtClean="0"/>
              <a:t>4</a:t>
            </a:fld>
            <a:endParaRPr lang="en-US"/>
          </a:p>
        </p:txBody>
      </p:sp>
    </p:spTree>
    <p:extLst>
      <p:ext uri="{BB962C8B-B14F-4D97-AF65-F5344CB8AC3E}">
        <p14:creationId xmlns:p14="http://schemas.microsoft.com/office/powerpoint/2010/main" val="261591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either have students use notebooks</a:t>
            </a:r>
            <a:r>
              <a:rPr lang="en-US" baseline="0" dirty="0" smtClean="0"/>
              <a:t> </a:t>
            </a:r>
            <a:r>
              <a:rPr lang="en-US" dirty="0" smtClean="0"/>
              <a:t>to document their work, or create handouts for that purpose.  Notebooks</a:t>
            </a:r>
            <a:r>
              <a:rPr lang="en-US" baseline="0" dirty="0" smtClean="0"/>
              <a:t> allow for greater differentiation of responses, but do require more organizational skills on the part of the student.  Maintaining a Table of Contents allows students to keep track of what’s in their notebook, as well as use it more efficiently on assessments. </a:t>
            </a:r>
          </a:p>
          <a:p>
            <a:endParaRPr lang="en-US" baseline="0" dirty="0" smtClean="0"/>
          </a:p>
          <a:p>
            <a:r>
              <a:rPr lang="en-US" baseline="0" dirty="0" smtClean="0"/>
              <a:t> Indeed, to make the notebooks (or handouts) have meanings, students should be allowed to use them on assessments.  Some suggested assessment are included in these documents.</a:t>
            </a:r>
          </a:p>
          <a:p>
            <a:endParaRPr lang="en-US" baseline="0" dirty="0" smtClean="0"/>
          </a:p>
          <a:p>
            <a:endParaRPr lang="en-US" baseline="0" dirty="0" smtClean="0"/>
          </a:p>
          <a:p>
            <a:r>
              <a:rPr lang="en-US" baseline="0" dirty="0" smtClean="0"/>
              <a:t>This link to the California Academy of Sciences has excellent ideas on how to set up and use science notebooks:  http://www.calacademy.org/educators/setting-up-your-science-notebooks.</a:t>
            </a:r>
          </a:p>
          <a:p>
            <a:endParaRPr lang="en-US" baseline="0" dirty="0" smtClean="0"/>
          </a:p>
          <a:p>
            <a:r>
              <a:rPr lang="en-US" baseline="0" dirty="0" smtClean="0"/>
              <a:t>While I am pretty good at helping them keep a running table of contents, I found that it is helpful to have students check in with each other about titling and starting new pages.  There are always students who pick up on these organizational tasks quickly, and those who don’t.  </a:t>
            </a:r>
            <a:endParaRPr lang="en-US" dirty="0"/>
          </a:p>
        </p:txBody>
      </p:sp>
      <p:sp>
        <p:nvSpPr>
          <p:cNvPr id="4" name="Slide Number Placeholder 3"/>
          <p:cNvSpPr>
            <a:spLocks noGrp="1"/>
          </p:cNvSpPr>
          <p:nvPr>
            <p:ph type="sldNum" sz="quarter" idx="10"/>
          </p:nvPr>
        </p:nvSpPr>
        <p:spPr/>
        <p:txBody>
          <a:bodyPr/>
          <a:lstStyle/>
          <a:p>
            <a:fld id="{F10C3CFD-F3F5-4C36-8021-A6AB31464CB2}" type="slidenum">
              <a:rPr lang="en-US" smtClean="0"/>
              <a:t>5</a:t>
            </a:fld>
            <a:endParaRPr lang="en-US"/>
          </a:p>
        </p:txBody>
      </p:sp>
    </p:spTree>
    <p:extLst>
      <p:ext uri="{BB962C8B-B14F-4D97-AF65-F5344CB8AC3E}">
        <p14:creationId xmlns:p14="http://schemas.microsoft.com/office/powerpoint/2010/main" val="115619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this activity you will need one piece of sandstone per group, which you can buy at any business that sells stone. You also need sand.  </a:t>
            </a:r>
            <a:endParaRPr lang="en-US" dirty="0" smtClean="0"/>
          </a:p>
          <a:p>
            <a:r>
              <a:rPr lang="en-US" dirty="0" smtClean="0"/>
              <a:t>Students will readily identify that sand</a:t>
            </a:r>
            <a:r>
              <a:rPr lang="en-US" baseline="0" dirty="0" smtClean="0"/>
              <a:t> particles come off the sandstone.  This is a precursor to the particle model that they will study in-depth in 5</a:t>
            </a:r>
            <a:r>
              <a:rPr lang="en-US" baseline="30000" dirty="0" smtClean="0"/>
              <a:t>th</a:t>
            </a:r>
            <a:r>
              <a:rPr lang="en-US" baseline="0" dirty="0" smtClean="0"/>
              <a:t> grade, so helping them see this explicitly is an important step in understanding how matter works. As students go on to think about how rocks might change over time, ask them to name elements that affect rocks (wind, rain, blown particles) and then to draw their best idea of what happens and how.  This is called an ‘initial model’, or conceptual idea of how a system works.</a:t>
            </a:r>
          </a:p>
          <a:p>
            <a:endParaRPr lang="en-US" baseline="0" dirty="0" smtClean="0"/>
          </a:p>
          <a:p>
            <a:r>
              <a:rPr lang="en-US" baseline="0" dirty="0" smtClean="0"/>
              <a:t>Although I have students create these models collaboratively on dry erase boards, I do have them recreate them individually in their notebooks.  This serves the purpose of allowing them to personalize their models if they have differences with other students;  it also gives them a reference point for assessments, and for future models or revisions.  Sometimes I will take pics and print out the images, if they are complex enough to warrant that.  But that’s an extra step for me so I usually don’t.</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6</a:t>
            </a:fld>
            <a:endParaRPr lang="en-US"/>
          </a:p>
        </p:txBody>
      </p:sp>
    </p:spTree>
    <p:extLst>
      <p:ext uri="{BB962C8B-B14F-4D97-AF65-F5344CB8AC3E}">
        <p14:creationId xmlns:p14="http://schemas.microsoft.com/office/powerpoint/2010/main" val="101715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of modeling is considered</a:t>
            </a:r>
            <a:r>
              <a:rPr lang="en-US" baseline="0" dirty="0" smtClean="0"/>
              <a:t> an anchoring practice by many and is crucial in the process of helping students make sense of what they see.  In making an initial model, based on what they’ve seen and heard in life so far, students process all that background knowledge and show you what they are thinking so that you, as the instructor, can then tailor investigations and prompts to push that thinking.  I’m always surprised at the range of background knowledge and that students of all grade levels come in with far more than I usually assume, and are able to reason their way quite quickly to new thinking.  As they work together on this sort of prompt, you’ll hear new ways of thinking even before you’ve begun formal investigations.  </a:t>
            </a:r>
            <a:endParaRPr lang="en-US" dirty="0"/>
          </a:p>
        </p:txBody>
      </p:sp>
      <p:sp>
        <p:nvSpPr>
          <p:cNvPr id="4" name="Slide Number Placeholder 3"/>
          <p:cNvSpPr>
            <a:spLocks noGrp="1"/>
          </p:cNvSpPr>
          <p:nvPr>
            <p:ph type="sldNum" sz="quarter" idx="10"/>
          </p:nvPr>
        </p:nvSpPr>
        <p:spPr/>
        <p:txBody>
          <a:bodyPr/>
          <a:lstStyle/>
          <a:p>
            <a:fld id="{F10C3CFD-F3F5-4C36-8021-A6AB31464CB2}" type="slidenum">
              <a:rPr lang="en-US" smtClean="0"/>
              <a:t>7</a:t>
            </a:fld>
            <a:endParaRPr lang="en-US"/>
          </a:p>
        </p:txBody>
      </p:sp>
    </p:spTree>
    <p:extLst>
      <p:ext uri="{BB962C8B-B14F-4D97-AF65-F5344CB8AC3E}">
        <p14:creationId xmlns:p14="http://schemas.microsoft.com/office/powerpoint/2010/main" val="62597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or may</a:t>
            </a:r>
            <a:r>
              <a:rPr lang="en-US" baseline="0" dirty="0" smtClean="0"/>
              <a:t> not choose to show this to students, or you may want to take images of their work and show them.  It can be helpful to demonstrate some ideas of how other students represent ideas to inspire.</a:t>
            </a:r>
          </a:p>
          <a:p>
            <a:endParaRPr lang="en-US" baseline="0" dirty="0" smtClean="0"/>
          </a:p>
          <a:p>
            <a:r>
              <a:rPr lang="en-US" baseline="0" dirty="0" smtClean="0"/>
              <a:t>Notice the comment, ‘adding on to what Lydia said’ – this board is more like a conversation between students, which it can be helpful to point out as it means they are reading and listening to each others’ work.</a:t>
            </a:r>
          </a:p>
          <a:p>
            <a:endParaRPr lang="en-US" baseline="0" dirty="0" smtClean="0"/>
          </a:p>
          <a:p>
            <a:endParaRPr lang="en-US" baseline="0" dirty="0" smtClean="0"/>
          </a:p>
          <a:p>
            <a:r>
              <a:rPr lang="en-US" baseline="0" dirty="0" smtClean="0"/>
              <a:t>Upon completion, these boards are also ripe for a peer review strategy…..see link for those techniques. </a:t>
            </a:r>
          </a:p>
          <a:p>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8</a:t>
            </a:fld>
            <a:endParaRPr lang="en-US"/>
          </a:p>
        </p:txBody>
      </p:sp>
    </p:spTree>
    <p:extLst>
      <p:ext uri="{BB962C8B-B14F-4D97-AF65-F5344CB8AC3E}">
        <p14:creationId xmlns:p14="http://schemas.microsoft.com/office/powerpoint/2010/main" val="3091876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slideshow is</a:t>
            </a:r>
            <a:r>
              <a:rPr lang="en-US" baseline="0" dirty="0" smtClean="0"/>
              <a:t> powerful, but not editable.  All but one of the images are examples of erosion (in case that bothers you).  Do let the students just watch the first run, with the music. Then replay with the instruction that they should note questions for one more of the images.  Tell them ahead of time that they will be focusing on just one structure to think more about, in case they already want to choose that. </a:t>
            </a:r>
          </a:p>
          <a:p>
            <a:endParaRPr lang="en-US" baseline="0" dirty="0" smtClean="0"/>
          </a:p>
          <a:p>
            <a:r>
              <a:rPr lang="en-US" baseline="0" dirty="0" smtClean="0"/>
              <a:t>In preparation for the second part, considering one structure, it can be helpful to print out colored images of each slide (a slide show with just those is included with these files).  I store them in protective sheets in a notebook, and use them as phenomena across grade levels and topics (particles, weather, spheres…)</a:t>
            </a:r>
            <a:endParaRPr lang="en-US" dirty="0"/>
          </a:p>
        </p:txBody>
      </p:sp>
      <p:sp>
        <p:nvSpPr>
          <p:cNvPr id="4" name="Slide Number Placeholder 3"/>
          <p:cNvSpPr>
            <a:spLocks noGrp="1"/>
          </p:cNvSpPr>
          <p:nvPr>
            <p:ph type="sldNum" sz="quarter" idx="10"/>
          </p:nvPr>
        </p:nvSpPr>
        <p:spPr/>
        <p:txBody>
          <a:bodyPr/>
          <a:lstStyle/>
          <a:p>
            <a:fld id="{2A350D22-778C-429E-BA76-F79E555301E4}" type="slidenum">
              <a:rPr lang="en-US" smtClean="0"/>
              <a:t>9</a:t>
            </a:fld>
            <a:endParaRPr lang="en-US"/>
          </a:p>
        </p:txBody>
      </p:sp>
    </p:spTree>
    <p:extLst>
      <p:ext uri="{BB962C8B-B14F-4D97-AF65-F5344CB8AC3E}">
        <p14:creationId xmlns:p14="http://schemas.microsoft.com/office/powerpoint/2010/main" val="300318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8E80E2-1488-42A9-9FC0-2F1A452A9F68}"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211949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E80E2-1488-42A9-9FC0-2F1A452A9F68}"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1925890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E80E2-1488-42A9-9FC0-2F1A452A9F68}"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1950751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8E80E2-1488-42A9-9FC0-2F1A452A9F68}"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877546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8E80E2-1488-42A9-9FC0-2F1A452A9F68}" type="datetimeFigureOut">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15873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8E80E2-1488-42A9-9FC0-2F1A452A9F68}"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551508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8E80E2-1488-42A9-9FC0-2F1A452A9F68}" type="datetimeFigureOut">
              <a:rPr lang="en-US" smtClean="0"/>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843621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8E80E2-1488-42A9-9FC0-2F1A452A9F68}" type="datetimeFigureOut">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117046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8E80E2-1488-42A9-9FC0-2F1A452A9F68}" type="datetimeFigureOut">
              <a:rPr lang="en-US" smtClean="0"/>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259062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E80E2-1488-42A9-9FC0-2F1A452A9F68}"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259044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8E80E2-1488-42A9-9FC0-2F1A452A9F68}" type="datetimeFigureOut">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DDFDB-AE6A-4FAD-B420-FA4A1BFFEA5C}" type="slidenum">
              <a:rPr lang="en-US" smtClean="0"/>
              <a:t>‹#›</a:t>
            </a:fld>
            <a:endParaRPr lang="en-US"/>
          </a:p>
        </p:txBody>
      </p:sp>
    </p:spTree>
    <p:extLst>
      <p:ext uri="{BB962C8B-B14F-4D97-AF65-F5344CB8AC3E}">
        <p14:creationId xmlns:p14="http://schemas.microsoft.com/office/powerpoint/2010/main" val="328985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8E80E2-1488-42A9-9FC0-2F1A452A9F68}" type="datetimeFigureOut">
              <a:rPr lang="en-US" smtClean="0"/>
              <a:t>7/15/2016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DDFDB-AE6A-4FAD-B420-FA4A1BFFEA5C}" type="slidenum">
              <a:rPr lang="en-US" smtClean="0"/>
              <a:t>‹#›</a:t>
            </a:fld>
            <a:endParaRPr lang="en-US"/>
          </a:p>
        </p:txBody>
      </p:sp>
    </p:spTree>
    <p:extLst>
      <p:ext uri="{BB962C8B-B14F-4D97-AF65-F5344CB8AC3E}">
        <p14:creationId xmlns:p14="http://schemas.microsoft.com/office/powerpoint/2010/main" val="2382232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p2X4U1mQzo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ktf73HNZZGY"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zdKecWIREuE" TargetMode="External"/><Relationship Id="rId4" Type="http://schemas.openxmlformats.org/officeDocument/2006/relationships/hyperlink" Target="https://www.youtube.com/watch?v=YBYvCJLb7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22.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BglF8KZn8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s://www.youtube.com/watch?v=q52hEv1tnW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RiP-ijdxqEc"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ngss.nsta.org/DisplayStandard.aspx?view=pe&amp;id=8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rocks%20-%20erosion,%20weathering.....pp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s://image.freepik.com/free-icon/wind-weather-lines-group-symbol_318-716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939634" cy="193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717962" y="1000882"/>
            <a:ext cx="9144000" cy="1877508"/>
          </a:xfrm>
        </p:spPr>
        <p:txBody>
          <a:bodyPr>
            <a:normAutofit/>
          </a:bodyPr>
          <a:lstStyle/>
          <a:p>
            <a:r>
              <a:rPr lang="en-US" sz="5400" dirty="0" smtClean="0">
                <a:solidFill>
                  <a:srgbClr val="FF0000"/>
                </a:solidFill>
              </a:rPr>
              <a:t>Earth’s Story </a:t>
            </a:r>
            <a:r>
              <a:rPr lang="en-US" sz="5400" dirty="0" smtClean="0"/>
              <a:t>in </a:t>
            </a:r>
            <a:r>
              <a:rPr lang="en-US" sz="5400" dirty="0" smtClean="0">
                <a:solidFill>
                  <a:schemeClr val="accent4">
                    <a:lumMod val="75000"/>
                  </a:schemeClr>
                </a:solidFill>
              </a:rPr>
              <a:t>Sand</a:t>
            </a:r>
            <a:r>
              <a:rPr lang="en-US" sz="5400" dirty="0" smtClean="0"/>
              <a:t> and </a:t>
            </a:r>
            <a:r>
              <a:rPr lang="en-US" sz="5400" dirty="0" smtClean="0">
                <a:solidFill>
                  <a:schemeClr val="accent4">
                    <a:lumMod val="50000"/>
                  </a:schemeClr>
                </a:solidFill>
              </a:rPr>
              <a:t>Stone</a:t>
            </a:r>
            <a:r>
              <a:rPr lang="en-US" sz="5400" dirty="0" smtClean="0"/>
              <a:t/>
            </a:r>
            <a:br>
              <a:rPr lang="en-US" sz="5400" dirty="0" smtClean="0"/>
            </a:br>
            <a:r>
              <a:rPr lang="en-US" sz="5400" dirty="0" smtClean="0"/>
              <a:t>(</a:t>
            </a:r>
            <a:r>
              <a:rPr lang="en-US" sz="4800" dirty="0" smtClean="0"/>
              <a:t>by means of </a:t>
            </a:r>
            <a:r>
              <a:rPr lang="en-US" sz="4800" dirty="0" smtClean="0">
                <a:solidFill>
                  <a:srgbClr val="0000FF"/>
                </a:solidFill>
              </a:rPr>
              <a:t>water </a:t>
            </a:r>
            <a:r>
              <a:rPr lang="en-US" sz="4800" dirty="0" smtClean="0"/>
              <a:t>and </a:t>
            </a:r>
            <a:r>
              <a:rPr lang="en-US" sz="4800" dirty="0" smtClean="0">
                <a:solidFill>
                  <a:schemeClr val="bg1">
                    <a:lumMod val="50000"/>
                  </a:schemeClr>
                </a:solidFill>
              </a:rPr>
              <a:t>wind</a:t>
            </a:r>
            <a:r>
              <a:rPr lang="en-US" sz="5400" dirty="0" smtClean="0"/>
              <a:t>)</a:t>
            </a:r>
            <a:endParaRPr lang="en-US" sz="5400" dirty="0"/>
          </a:p>
        </p:txBody>
      </p:sp>
      <p:sp>
        <p:nvSpPr>
          <p:cNvPr id="3" name="Subtitle 2"/>
          <p:cNvSpPr>
            <a:spLocks noGrp="1"/>
          </p:cNvSpPr>
          <p:nvPr>
            <p:ph type="subTitle" idx="1"/>
          </p:nvPr>
        </p:nvSpPr>
        <p:spPr>
          <a:xfrm>
            <a:off x="1246909" y="3349481"/>
            <a:ext cx="9144000" cy="1655762"/>
          </a:xfrm>
        </p:spPr>
        <p:txBody>
          <a:bodyPr/>
          <a:lstStyle/>
          <a:p>
            <a:r>
              <a:rPr lang="en-US" dirty="0" smtClean="0"/>
              <a:t>Sacramento Area Science Project Institute, Summer 2016</a:t>
            </a:r>
          </a:p>
          <a:p>
            <a:r>
              <a:rPr lang="en-US" dirty="0" smtClean="0"/>
              <a:t>Ingrid Salim, Davis Joint Unified</a:t>
            </a:r>
          </a:p>
          <a:p>
            <a:r>
              <a:rPr lang="en-US" dirty="0" smtClean="0"/>
              <a:t>isalim@djusd.net</a:t>
            </a:r>
            <a:endParaRPr lang="en-US" dirty="0"/>
          </a:p>
        </p:txBody>
      </p:sp>
      <p:pic>
        <p:nvPicPr>
          <p:cNvPr id="5122" name="Picture 2" descr="https://pixabay.com/static/uploads/photo/2015/08/10/19/48/sand-883068_960_7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0908" y="0"/>
            <a:ext cx="1801091" cy="13508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upload.wikimedia.org/wikipedia/commons/4/42/Carmel_Formation_below_Entrada_Sandstone_along_Park_Avenue_in_Arches_NP.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98" y="4918797"/>
            <a:ext cx="2412767" cy="16406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water2business.co.uk/wp-content/uploads/2015/06/drops_rain_surface_water_precipitation_53205_3840x216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6399" y="4918797"/>
            <a:ext cx="2660073" cy="1496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2394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8250382" cy="1325563"/>
          </a:xfrm>
        </p:spPr>
        <p:txBody>
          <a:bodyPr/>
          <a:lstStyle/>
          <a:p>
            <a:pPr algn="ctr"/>
            <a:r>
              <a:rPr lang="en-US" dirty="0" smtClean="0">
                <a:solidFill>
                  <a:srgbClr val="6600FF"/>
                </a:solidFill>
              </a:rPr>
              <a:t>Science Practice:  Questioning</a:t>
            </a:r>
            <a:endParaRPr lang="en-US" dirty="0">
              <a:solidFill>
                <a:srgbClr val="6600FF"/>
              </a:solidFill>
            </a:endParaRPr>
          </a:p>
        </p:txBody>
      </p:sp>
      <p:sp>
        <p:nvSpPr>
          <p:cNvPr id="3" name="Content Placeholder 2"/>
          <p:cNvSpPr>
            <a:spLocks noGrp="1"/>
          </p:cNvSpPr>
          <p:nvPr>
            <p:ph idx="1"/>
          </p:nvPr>
        </p:nvSpPr>
        <p:spPr>
          <a:xfrm>
            <a:off x="1389450" y="1690688"/>
            <a:ext cx="7793182" cy="4466058"/>
          </a:xfrm>
        </p:spPr>
        <p:txBody>
          <a:bodyPr>
            <a:normAutofit fontScale="25000" lnSpcReduction="20000"/>
          </a:bodyPr>
          <a:lstStyle/>
          <a:p>
            <a:pPr marL="0" indent="0">
              <a:buNone/>
            </a:pPr>
            <a:r>
              <a:rPr lang="en-US" sz="11200" dirty="0" smtClean="0"/>
              <a:t>From the collection you receive, choose one structure to focus on.</a:t>
            </a:r>
          </a:p>
          <a:p>
            <a:pPr marL="0" indent="0">
              <a:buNone/>
            </a:pPr>
            <a:endParaRPr lang="en-US" sz="11200" dirty="0"/>
          </a:p>
          <a:p>
            <a:pPr marL="0" indent="0">
              <a:buNone/>
            </a:pPr>
            <a:r>
              <a:rPr lang="en-US" sz="11200" dirty="0" smtClean="0"/>
              <a:t>On your dry erase board, generate as many questions as you can </a:t>
            </a:r>
            <a:r>
              <a:rPr lang="en-US" sz="11200" dirty="0"/>
              <a:t>related to the phenomenon you </a:t>
            </a:r>
            <a:r>
              <a:rPr lang="en-US" sz="11200" dirty="0" smtClean="0"/>
              <a:t>chose.</a:t>
            </a:r>
          </a:p>
          <a:p>
            <a:pPr marL="0" indent="0">
              <a:buNone/>
            </a:pPr>
            <a:endParaRPr lang="en-US" sz="11200" dirty="0" smtClean="0"/>
          </a:p>
          <a:p>
            <a:pPr marL="0" indent="0">
              <a:buNone/>
            </a:pPr>
            <a:endParaRPr lang="en-US" sz="11200" dirty="0"/>
          </a:p>
          <a:p>
            <a:pPr marL="0" indent="0" algn="ctr">
              <a:buNone/>
            </a:pPr>
            <a:r>
              <a:rPr lang="en-US" sz="11200" i="1" dirty="0" smtClean="0">
                <a:solidFill>
                  <a:schemeClr val="accent2">
                    <a:lumMod val="75000"/>
                  </a:schemeClr>
                </a:solidFill>
              </a:rPr>
              <a:t>How</a:t>
            </a:r>
            <a:r>
              <a:rPr lang="en-US" sz="11200" dirty="0" smtClean="0">
                <a:solidFill>
                  <a:schemeClr val="accent2">
                    <a:lumMod val="75000"/>
                  </a:schemeClr>
                </a:solidFill>
              </a:rPr>
              <a:t> </a:t>
            </a:r>
            <a:r>
              <a:rPr lang="en-US" sz="11200" i="1" dirty="0" smtClean="0">
                <a:solidFill>
                  <a:schemeClr val="accent2">
                    <a:lumMod val="75000"/>
                  </a:schemeClr>
                </a:solidFill>
              </a:rPr>
              <a:t>does</a:t>
            </a:r>
            <a:r>
              <a:rPr lang="en-US" sz="11200" dirty="0" smtClean="0">
                <a:solidFill>
                  <a:schemeClr val="accent2">
                    <a:lumMod val="75000"/>
                  </a:schemeClr>
                </a:solidFill>
              </a:rPr>
              <a:t>….</a:t>
            </a:r>
          </a:p>
          <a:p>
            <a:pPr marL="0" indent="0" algn="ctr">
              <a:buNone/>
            </a:pPr>
            <a:r>
              <a:rPr lang="en-US" sz="11200" i="1" dirty="0">
                <a:solidFill>
                  <a:schemeClr val="accent2">
                    <a:lumMod val="75000"/>
                  </a:schemeClr>
                </a:solidFill>
              </a:rPr>
              <a:t>W</a:t>
            </a:r>
            <a:r>
              <a:rPr lang="en-US" sz="11200" i="1" dirty="0" smtClean="0">
                <a:solidFill>
                  <a:schemeClr val="accent2">
                    <a:lumMod val="75000"/>
                  </a:schemeClr>
                </a:solidFill>
              </a:rPr>
              <a:t>hy</a:t>
            </a:r>
            <a:r>
              <a:rPr lang="en-US" sz="11200" dirty="0" smtClean="0">
                <a:solidFill>
                  <a:schemeClr val="accent2">
                    <a:lumMod val="75000"/>
                  </a:schemeClr>
                </a:solidFill>
              </a:rPr>
              <a:t> </a:t>
            </a:r>
            <a:r>
              <a:rPr lang="en-US" sz="11200" i="1" dirty="0" smtClean="0">
                <a:solidFill>
                  <a:schemeClr val="accent2">
                    <a:lumMod val="75000"/>
                  </a:schemeClr>
                </a:solidFill>
              </a:rPr>
              <a:t>does</a:t>
            </a:r>
            <a:r>
              <a:rPr lang="en-US" sz="11200" dirty="0" smtClean="0">
                <a:solidFill>
                  <a:schemeClr val="accent2">
                    <a:lumMod val="75000"/>
                  </a:schemeClr>
                </a:solidFill>
              </a:rPr>
              <a:t>…</a:t>
            </a:r>
          </a:p>
          <a:p>
            <a:pPr marL="0" indent="0" algn="ctr">
              <a:buNone/>
            </a:pPr>
            <a:r>
              <a:rPr lang="en-US" sz="11200" i="1" dirty="0" smtClean="0">
                <a:solidFill>
                  <a:schemeClr val="accent2">
                    <a:lumMod val="75000"/>
                  </a:schemeClr>
                </a:solidFill>
              </a:rPr>
              <a:t>I wonder if, whether….</a:t>
            </a:r>
          </a:p>
          <a:p>
            <a:pPr marL="0" indent="0" algn="ctr">
              <a:buNone/>
            </a:pPr>
            <a:r>
              <a:rPr lang="en-US" sz="11200" i="1" dirty="0" smtClean="0">
                <a:solidFill>
                  <a:schemeClr val="accent2">
                    <a:lumMod val="75000"/>
                  </a:schemeClr>
                </a:solidFill>
              </a:rPr>
              <a:t>What would happen if…..</a:t>
            </a:r>
          </a:p>
          <a:p>
            <a:pPr marL="0" indent="0">
              <a:buNone/>
            </a:pPr>
            <a:endParaRPr lang="en-US" dirty="0"/>
          </a:p>
          <a:p>
            <a:pPr marL="0" indent="0">
              <a:buNone/>
            </a:pPr>
            <a:endParaRPr lang="en-US" dirty="0" smtClean="0"/>
          </a:p>
          <a:p>
            <a:pPr marL="0" indent="0">
              <a:buNone/>
            </a:pPr>
            <a:r>
              <a:rPr lang="en-US" dirty="0" smtClean="0"/>
              <a:t> </a:t>
            </a:r>
            <a:endParaRPr lang="en-US" dirty="0"/>
          </a:p>
          <a:p>
            <a:pPr marL="0" indent="0">
              <a:buNone/>
            </a:pPr>
            <a:endParaRPr lang="en-US" dirty="0"/>
          </a:p>
        </p:txBody>
      </p:sp>
      <p:pic>
        <p:nvPicPr>
          <p:cNvPr id="4098" name="Picture 2" descr="http://launchany.com/wp-content/uploads/2016/01/ide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2811" y="236407"/>
            <a:ext cx="2268678" cy="1454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58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704" y="215755"/>
            <a:ext cx="9146320" cy="1325563"/>
          </a:xfrm>
        </p:spPr>
        <p:txBody>
          <a:bodyPr/>
          <a:lstStyle/>
          <a:p>
            <a:pPr algn="ctr"/>
            <a:r>
              <a:rPr lang="en-US" dirty="0" smtClean="0">
                <a:solidFill>
                  <a:srgbClr val="0000FF"/>
                </a:solidFill>
              </a:rPr>
              <a:t>Science Practice: Modeling</a:t>
            </a:r>
            <a:endParaRPr lang="en-US" dirty="0">
              <a:solidFill>
                <a:srgbClr val="0000FF"/>
              </a:solidFill>
            </a:endParaRPr>
          </a:p>
        </p:txBody>
      </p:sp>
      <p:sp>
        <p:nvSpPr>
          <p:cNvPr id="3" name="Content Placeholder 2"/>
          <p:cNvSpPr>
            <a:spLocks noGrp="1"/>
          </p:cNvSpPr>
          <p:nvPr>
            <p:ph idx="1"/>
          </p:nvPr>
        </p:nvSpPr>
        <p:spPr>
          <a:xfrm>
            <a:off x="775854" y="2161742"/>
            <a:ext cx="7994074" cy="4351338"/>
          </a:xfrm>
        </p:spPr>
        <p:txBody>
          <a:bodyPr>
            <a:normAutofit lnSpcReduction="10000"/>
          </a:bodyPr>
          <a:lstStyle/>
          <a:p>
            <a:pPr marL="0" indent="0">
              <a:buNone/>
            </a:pPr>
            <a:r>
              <a:rPr lang="en-US" dirty="0" smtClean="0"/>
              <a:t>1. </a:t>
            </a:r>
            <a:r>
              <a:rPr lang="en-US" dirty="0" smtClean="0">
                <a:solidFill>
                  <a:srgbClr val="FF0000"/>
                </a:solidFill>
              </a:rPr>
              <a:t>Choose</a:t>
            </a:r>
            <a:r>
              <a:rPr lang="en-US" dirty="0" smtClean="0"/>
              <a:t> </a:t>
            </a:r>
            <a:r>
              <a:rPr lang="en-US" b="1" dirty="0" smtClean="0"/>
              <a:t>one</a:t>
            </a:r>
            <a:r>
              <a:rPr lang="en-US" dirty="0" smtClean="0"/>
              <a:t> </a:t>
            </a:r>
            <a:r>
              <a:rPr lang="en-US" i="1" dirty="0" smtClean="0"/>
              <a:t>how</a:t>
            </a:r>
            <a:r>
              <a:rPr lang="en-US" dirty="0" smtClean="0"/>
              <a:t> or </a:t>
            </a:r>
            <a:r>
              <a:rPr lang="en-US" i="1" dirty="0" smtClean="0"/>
              <a:t>why</a:t>
            </a:r>
            <a:r>
              <a:rPr lang="en-US" dirty="0" smtClean="0"/>
              <a:t> question about your rock structure to focus on. </a:t>
            </a:r>
          </a:p>
          <a:p>
            <a:pPr marL="0" indent="0">
              <a:buNone/>
            </a:pPr>
            <a:endParaRPr lang="en-US" dirty="0"/>
          </a:p>
          <a:p>
            <a:pPr marL="0" indent="0">
              <a:buNone/>
            </a:pPr>
            <a:r>
              <a:rPr lang="en-US" dirty="0" smtClean="0"/>
              <a:t>2. On your dry erase board, </a:t>
            </a:r>
            <a:r>
              <a:rPr lang="en-US" dirty="0" smtClean="0">
                <a:solidFill>
                  <a:srgbClr val="FF0000"/>
                </a:solidFill>
              </a:rPr>
              <a:t>create a diagram with words </a:t>
            </a:r>
            <a:r>
              <a:rPr lang="en-US" dirty="0" smtClean="0"/>
              <a:t>that tries to explain your current understanding of how to answer that question.</a:t>
            </a:r>
          </a:p>
          <a:p>
            <a:pPr marL="0" indent="0">
              <a:buNone/>
            </a:pPr>
            <a:endParaRPr lang="en-US" dirty="0"/>
          </a:p>
          <a:p>
            <a:pPr marL="0" indent="0">
              <a:buNone/>
            </a:pPr>
            <a:r>
              <a:rPr lang="en-US" dirty="0" smtClean="0"/>
              <a:t>3. All answers are acceptable, and based on what you know NOW.  If your work leads you to more </a:t>
            </a:r>
            <a:r>
              <a:rPr lang="en-US" dirty="0" smtClean="0">
                <a:solidFill>
                  <a:srgbClr val="FF0000"/>
                </a:solidFill>
              </a:rPr>
              <a:t>questions, write those down </a:t>
            </a:r>
            <a:r>
              <a:rPr lang="en-US" dirty="0" smtClean="0"/>
              <a:t>as well.</a:t>
            </a:r>
            <a:endParaRPr lang="en-US" dirty="0"/>
          </a:p>
        </p:txBody>
      </p:sp>
      <p:pic>
        <p:nvPicPr>
          <p:cNvPr id="8194" name="Picture 2" descr="http://www.mccormick.northwestern.edu/images/placeholders/explore-think-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38" y="215755"/>
            <a:ext cx="1784917" cy="1624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images.nationalgeographic.com/wpf/media-live/photos/000/008/cache/arizona-rock_824_990x7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4250028"/>
            <a:ext cx="3016386" cy="226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1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7"/>
            <a:ext cx="10515600" cy="604693"/>
          </a:xfrm>
        </p:spPr>
        <p:txBody>
          <a:bodyPr>
            <a:normAutofit fontScale="90000"/>
          </a:bodyPr>
          <a:lstStyle/>
          <a:p>
            <a:pPr algn="ctr"/>
            <a:r>
              <a:rPr lang="en-US" dirty="0" smtClean="0">
                <a:solidFill>
                  <a:srgbClr val="6600FF"/>
                </a:solidFill>
              </a:rPr>
              <a:t>Student Work</a:t>
            </a:r>
            <a:endParaRPr lang="en-US" dirty="0">
              <a:solidFill>
                <a:srgbClr val="6600FF"/>
              </a:solidFill>
            </a:endParaRPr>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285" t="8989" r="5584" b="8229"/>
          <a:stretch/>
        </p:blipFill>
        <p:spPr>
          <a:xfrm>
            <a:off x="2313709" y="892567"/>
            <a:ext cx="7204364" cy="5799179"/>
          </a:xfrm>
        </p:spPr>
      </p:pic>
    </p:spTree>
    <p:extLst>
      <p:ext uri="{BB962C8B-B14F-4D97-AF65-F5344CB8AC3E}">
        <p14:creationId xmlns:p14="http://schemas.microsoft.com/office/powerpoint/2010/main" val="22763071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FF"/>
                </a:solidFill>
              </a:rPr>
              <a:t>New Phenomenon:  Grand Canyon and the Colorado River</a:t>
            </a:r>
            <a:endParaRPr lang="en-US" dirty="0">
              <a:solidFill>
                <a:srgbClr val="6600FF"/>
              </a:solidFill>
            </a:endParaRPr>
          </a:p>
        </p:txBody>
      </p:sp>
      <p:sp>
        <p:nvSpPr>
          <p:cNvPr id="3" name="Content Placeholder 2"/>
          <p:cNvSpPr>
            <a:spLocks noGrp="1"/>
          </p:cNvSpPr>
          <p:nvPr>
            <p:ph idx="1"/>
          </p:nvPr>
        </p:nvSpPr>
        <p:spPr>
          <a:xfrm>
            <a:off x="838200" y="3377333"/>
            <a:ext cx="10515600" cy="2261466"/>
          </a:xfrm>
        </p:spPr>
        <p:txBody>
          <a:bodyPr/>
          <a:lstStyle/>
          <a:p>
            <a:r>
              <a:rPr lang="en-US" dirty="0" smtClean="0">
                <a:hlinkClick r:id="rId3"/>
              </a:rPr>
              <a:t>Grand Canyon Fly-over from National Geographic</a:t>
            </a:r>
            <a:endParaRPr lang="en-US" dirty="0"/>
          </a:p>
        </p:txBody>
      </p:sp>
      <p:pic>
        <p:nvPicPr>
          <p:cNvPr id="4" name="Picture 2" descr="https://encrypted-tbn2.gstatic.com/images?q=tbn:ANd9GcSFZOcCPBrACZ1lq7ySty-shLrZ8b5ZkcbQQjKbxDq-OrFM55W8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4666" y="4829173"/>
            <a:ext cx="2828925"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180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3300"/>
                </a:solidFill>
              </a:rPr>
              <a:t>Grand Canyon Journal Observation</a:t>
            </a:r>
            <a:endParaRPr lang="en-US" dirty="0">
              <a:solidFill>
                <a:srgbClr val="663300"/>
              </a:solidFill>
            </a:endParaRPr>
          </a:p>
        </p:txBody>
      </p:sp>
      <p:sp>
        <p:nvSpPr>
          <p:cNvPr id="3" name="Content Placeholder 2"/>
          <p:cNvSpPr>
            <a:spLocks noGrp="1"/>
          </p:cNvSpPr>
          <p:nvPr>
            <p:ph idx="1"/>
          </p:nvPr>
        </p:nvSpPr>
        <p:spPr/>
        <p:txBody>
          <a:bodyPr/>
          <a:lstStyle/>
          <a:p>
            <a:pPr marL="0" indent="0">
              <a:buNone/>
            </a:pPr>
            <a:r>
              <a:rPr lang="en-US" dirty="0" smtClean="0"/>
              <a:t>In your notebooks, make two columns.  Record what you thought about.  Do the same for the still images that follow.  </a:t>
            </a:r>
          </a:p>
          <a:p>
            <a:pPr marL="0" indent="0">
              <a:buNone/>
            </a:pPr>
            <a:endParaRPr lang="en-US" dirty="0"/>
          </a:p>
          <a:p>
            <a:pPr marL="0" indent="0">
              <a:buNone/>
            </a:pPr>
            <a:r>
              <a:rPr lang="en-US" dirty="0" smtClean="0"/>
              <a:t>observations 					 questions</a:t>
            </a:r>
            <a:endParaRPr lang="en-US" dirty="0"/>
          </a:p>
        </p:txBody>
      </p:sp>
      <p:pic>
        <p:nvPicPr>
          <p:cNvPr id="4" name="Picture 6" descr="http://www.travelwest.net/files/large/the-grand-cany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7329" y="230188"/>
            <a:ext cx="2140114" cy="143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85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data:image/jpeg;base64,/9j/4AAQSkZJRgABAQAAAQABAAD/2wCEAAkGBxQTEhQUEhMWFhUXGBoYFxgYFxggGhkcGhcWGRgZGBcaHCggIBwlHBgbITEhJSkrLi4uFx8zODMsNygtLisBCgoKDg0OGxAQGzQkICUsLCw0LDQsLCw0LDQsLCwvLC8sLCwsLCwsLCwsLCwsLCwsLCwsLCwsLCwsLCwsLCwsLP/AABEIALgBEwMBIgACEQEDEQH/xAAbAAACAwEBAQAAAAAAAAAAAAAEBQIDBgABB//EAD0QAAECBAQEAwYFAwUAAgMAAAECEQADITEEEkFRBSJhcYGRoRMyscHR8AYUQlLhI2LxFXKCkqJT0hYzQ//EABoBAAMBAQEBAAAAAAAAAAAAAAECAwQABQb/xAAqEQACAgICAQMDBAMBAAAAAAAAAQIRAyESMVEEE0EiYXGBsfDxIzLRFP/aAAwDAQACEQMRAD8AHlTJqdFDuDFqp0xnIV3Yxr/yko3LeJeBcVgZQtNPk8alNeBaMsMaoaxP/U1bwzmcMlv7/wD5EWD8OoIfMfIQ/KItMUDiS9DHquLKPvB4OXwQCy/MQMvhrfqTBuLFdgSuIVs0Wy8UDUmkEjhidVJPYxCZw6Xoa9zB0dbBZmMRtA0zFg2i+bgwLEmB1YdO7eEGkCyCMTWJKnxSqQnc+UUzEf3QaFcgj81HHGtaAiesVqMGhXMYHHKitWMO8BP9vHilDb1jqBzDvzh3jz86oQuUYjnMdR3MOmYsmKjiDA+YxBSjBoHIJ9tEFTxApjnjgcixU6KzNjxogoCOOs9MyIGYY8MRMKGzisxEqjsseFMANnZ489pHjR4UiAdZ6ZvWIe0jimPMogBs72kQUuLGTtEFAQBkVFUdEskdADZ94TKH/wAZ8Hi6TIRqg+JPwi0R7EWytgpwoegV5xWuUdyB4QcRETHWdYB7AfvMCzsIg3Up+whqpMVqQNhDJisRqwibBTeEVqweyx/1h4qSk6CKpmGT27Q/MWhL+QXoQYqmcOmftB8vrDhWE2UYpXg/7jB5goRL4erUeREDzMCdUkeIjQnC/wByvOIKTMFlq84PMHFGYmYWKvZdB5RpFpU7kv3DxIz1aplH/gB8Gg82DgjKKl/2iI5P7B5Rq0cQWn9CD/xEDz8Ws3Sk9CA0Hm/AOC8mbKB+yIGR/YfWHc2v6EjsD9YHIOqR6w3IVxFJkj9p9YknCg6KhgpR0CfB4j7ZXT1g2CgZPDQdxEk8Ml6qPmPpFoWdfnHKV0gbCqKJvDpf6So+I+kDHAfbiCzM/tiCp/8Ab6x2ztAZwJ6eYjwYRX2YJd9D5xAjv5xwCuZglDbzgRUg7GDyRqV+Y+kVqQNM334QAgBldIj7HpBhld4gUdTHABhIePfy3eCPGOExtTACDpwnfyj38l38oIE8ixMee26mFY6aB/yP+7yjovM87mOgD6Po3+tTgM2UFLO7C3nFSfxQs2A7EfQxnpPFHSUkVLuQaM9vWITgJYdQNbNvAXH5Kyg/g1H/AOUK1SnyP1j1X4mXb2YfT7eMjMxIoOYbeLVtF6MXkZwSW8q9oLS8HKHljmd+JsQNEP8A7T/9ooP4nns/J/1/mF0yaSO52gSRLeYEksH5n0Gp7QVxraElB3oaT/xPOIKXSk7pFfOsB8O4nOXNSPazVBxmAmKFHq50EBYeXnmpSKAqqS9tSezGGHGccAVS5QyIADAXJBHMrY3oIjKW6SLxxqrYdieKTDNTLlrWQCylBRL/AMD5GBMXxWdKXlUtRtXM4NjRukLeDz/6j6gE6swBKia2AD+EGysN7ecoBzLCnJdtw4qwc0/5CB/q9jcVJaQ5wPFJauZUyY2ccuauXXTX5Qpn8bWlRGZdP3FLiu2UXEaXAcHR7VZJajKAAABOVwNAS+zjL1LYecCmYtKqlKim5q1O7QmOSk2HJj4paQ8HFjmRzEpU+oYVIAJy9i+xHjXMxcx0DPdLmiWdu33aBMPPCwEhAzJy5L1YnMVFwAGZ39ILSgABSgk5a/qYk9bEBw46E7wzlxAsaYN/rCku/NsKfECGnD1KmJC1FCAQSA6ipgSHYDVqQrk4pK5qEKlAqNGTUhQfRtRXp8NDMwLJIJyAFLMouQGDDltUCj99YTJn46Q+P0yltvXgQ4rikxFVSwzkAhVCzWp1ECK44T//AD/9H6QXM9nOJCUOMxlpLkqzZixAY6MTWxO0KMNNQpWRSDUhIIIoXavTtFoZU1tbM0/T09PQQrjZ/wDjHmfpEv8AU3uB6/WKZkkOQEnlv0q1/n1iORO0U5p9CLE12Xf6iXuPKPV8SU1DXsPhAagApoioAlmjrDwL18SXuPIegiw4lbe8H7JvACkgaXgnDoBA5ddAezQGwxgiJxa9VDyT9IjMxx3D9k/SGMng0ybUSsvVTgaaX8QIOP4UCWMxV9E0G3vFz6fGEeWK7YfYb6RnRxBW4HgPpHpxymPN6J+kXcWwCZUzKkuk1Td20e1YGyp6PDqSasT260QOLWf1eg+keDEq/d6D6R2UbR4mWNhHWDgQOLLe9rsPpEV4k/u9B9IlMQnQRD2I+sdZ3Ekmeac3oPpHLnka+YH0iKJYj2YgaiBY3E8/Mnf4fSPYGIG0exxwfMllJ1HnDTh2OHKlYzBNt6dDQxCdw8CtVEmzxPD4cfqQA3Z4k8io1rG7D1KlUKFDM9lEhTbVPrFGJWnMWUQbEN9I8xiBl5UpKtGSH84jgUqBzKCk7sASelRHRyUrDLG7oYKTlSCQSwtvQWHd48GIKJSjlIKwBlyurWmZvthWKpk99DfcQFjOIFRDJUNrN55X9Ynbl2VdRWhjgpqUgzDKSVHpYWsPppuaC4/GpzZvYXoQQNDf76QvkYuckuoukmoOnZ3YQTjsS6QEiutq+sFLZNyuJ2CnoBmKErSjudGIAtf0MOcIsIlukZSQCQNSA7UIoCfSFvCBmcrejULVNTRhYH49Ieg0ooV/30Gp6/zC5JborhhqwNUwBJnKz3JKAtVXIGhf78ISYyWlbGWhQJYZQCXO/n8Yb8WWojKgEB9bNWt3hShEwguU2IHSobTQP6R0JVsGTHbqhinBLk4ZQyZ1LUM5SoUSGKUEtYqd2LUSN4s4chUyU5CnGYK5RQkKAYWo4p1JhR+XnFg6B1t8AIZ4WTOIKQpLV1NHv5gQs5a2zoY96Q0/DstMv2s4pV7VQCEOyqFgBQ1USkU0AbeLuMBRosqzKT+lIJFKOXYeGtbCq+XlBbOf6b1AupV2u5Z9bRRicQVl1THq1QdRsP8AdtvELuVmhYqjSLeHI/qpSETGQoEOC1uY03Nbm9oz3H5OTETALFT2apAKh4EkQfhOJcsxaZgoli4ILOLf3bePgEcfLmUOlbN03jRC1KzNNRlCr2V8Px2QqCg+dJS7Oa/H+Y8ElTZiggAsTlLOzh36ROUZbZ0FlAsAXv2eB18XJdgzt6dN4spb0jPKCS+pkpcpUxRCR/A6mCU8KUbKT4E10pSDOH4maEpWAkpLZgHcioJbdoa4DEIWoBJBa9hrq/1gSyyXRSOGHyLZH4bUQ6piQ1wAT8Wg3Ey5MuTLYKDOScxclQALhgHYAdoeTkZRQPXofGhgTFyWl8yTWtn66DrGf3ZSezT7GOMXS+CrhHEPdShRbSoo1/h8Ijx7Gf1EJGZhzDbN5dO0Q4clpmUMDUehdvvWO49KEtAUprtp1IZn2jtcxa/x/gU8ZwyFpMwkhSQGtVzqG2Pg0Z9cpmqGMa3BhE5ChyOGBqKguQR2PxhNJCHUjlHzahuL/GLwm1aM+TGnT8ihoiY0mD4WhYqAPSz9Yr4twmXLAUPddixf5mH96N0Tfp5ceXwZ+I5u8OpfCULSClRBJ1ZvKhhfi8GqWcqm3cVBhlNPQjxtKwMq7xFQi7LFpwSyl2NnrtvBsVKwAiPYt9mdj5R0dYKHCVLAbP0qIrUtf7qwsn4tSSoA0IB6+G1Xic3iThwov1+WjRCmaeaGGFlqzuSOm8HzUEJoQ7+kZ7BT1Kmo5z7wJJJ/5ekM+IziXCVEKSoUBNXe9ftoWS2ikJfSyj8vMBCgUk9v4ijEYNQNgeoYP6xVOxS3LrPgTDbCcJnqSHXlzAMCVvWodk03h3Ljtsko89JC1GEmNmCfh8IMwcpRSeUOC7FI1+UFSOCTlHIJtRoCu5J7OXpGgXJUkMOUChNyW3LdPiYnPOl0Vx+nb70LcMhQA5h4pA8qdImDMBZISz/uI1uzivaCJKM1q67eOkerlO7Va9ajrd4i8js1LEkilcg6q6MCrbR1wOqTkByhR/5A3ezqgibh+ZiWOWgzVaw1t9Y5OFGZKCeZVWdTmlyH2jlI5pBeFluwKTevukv4PpB+LxYokIJ8KdfCAzJoUpNbECnftcX3irB8MBUelFd2p4l6RJpPbKp1otWsGyVbWIprdokspyEZdR+k/WLylKGCWbw6atCzimOTKY+yUbvVNOtA8Kk26Q7ajFtnLEoULAFIBFBUeP20AycLL5gGa4oCQejl9vKF2EGd0+0N+XlAL9CzeEOZeANDmXXRx06do0tcfkxJqfwUYSYCaJtccr0uCNIB4nggkZhLV4AZfEA+sXYjgMwnNLUp+pPxAimXMyhKMSlQTuc3Ub0Phr1ike7TJS64yX6gGGnEUSvKdbseveGuFyKQKqdzmy5zX/tb4vpAEzAoLmVMzAB2KTZwNi9SBDHhmMlnKCGWWBYBrte9i8PJ6tE4LdMNkcdZWRYIH7lcp7MaXhji55yj2KQsaZuwJ/V3imZhpZOW4u7JPx6fGFfHSZQGWYC4fLkSwrQA1sIjFxk1RpkpwVy6GvApzqV7XKg6K8C4LPoIO4+hKpYEpImEiouxoxuOo8Yx/D0rUzA1UFFgNCB9I05SaCorS2q82/8Aa3naOyKpJhxPlBoVcIQtCxnQyC4JBFNd30ifHsPzBUpKS3vKZLgg6kntAs7D5HSDmUQe7FIDMTTUeMMpWHUcqACSCCqoc8lSok3cHzHWHf8AtyJJpx4Fn4cmZ8yZzA3S4oopFUuKPakNMVJllWU2YOHBDkb947C4dcpCnFyXZR1r8NusU4ZfOrOAHVSzizU8PURnluTaZphJRioyVmd43ivYTymX7gAIBrcb3oYZ8MCZiQVZSCNVClDfxiPHOE/mcq5cwFQSbgB7kDTr5wH+H8OqW/tHANMhFH3r8t4u6lDvZmUuGR6tDDF4CSfZlKUi+YBme29qGPOITUGWshIJZhY9jfSD5qPaIUAQMwv9+UAibLlgggbKftQdISP3+B5T8JUzGrzvQFo6NXK4hIAqEnq6Y6L+6/Bl9teRJOwQmIU4YgUb6QkGAU7U7nWGEni9cq5bORUF28Gg8SswoxfWjGApOJzSl0LMJgFIUlTpodj/ABGgOFCgQAKhyaU2rFeGwDm5Ce1tw/Y+HWDVge6gMHctr3PSsSnktloQaQKjAICVPLQVFmJNaNS9B4QxE41UUAMczVdwXGv2Yrws0Jofepb67vFiprq1sNC3byIvoRvEZb7LwfHokMVlU6Ua1KQHLbnuXgrCyCsc7oQRWoFiXAD9zXaBMRLQxcsWsOjWH36QXJwgSKFQzUNdCSbiuvkIjJI0Kb6RVi0KSh5KXUJQUkKetApSWGo1G7QIOJ+yw4xCcpUpnFRcnMKk6gjwjsVMmqW2ddDVwWZQIKXNWbmhNLwpfKoqm8yqEMCMxBNVNUqfuGi8IJrZnnkknofcaWAhWICUibygGpN8xeumUeUJuHfiAhYMzKChCghbOoEijkncfbmD58+aqUoK/YEnkSeZlBRHNc18qRnZHByVAKJDt+0UJ6qP2YfHFcWpEss/qTijacOUoiYVqU5WAGAqBLzeLKCq9RDDhjLQkjlUpHtCABfKkK0/ubwhPIwGVBS6ibO9QSAKUZ2A9YaYPAlAAQogh3VSgJzEV39A0Z8n2ZqxtfKC+M4cSZKpy3XUM4Z3oLGMzIx+cKeUGA0SoscxBck1oI0vE1rmSzLMzsMoIsQCUi9YUzJExJmrKlETFGhBZIP6bt06UjsdVvs6bd/YX46fJlzEezkIGYsSAp2ADk162bSBeO8YXKWlICPdBIynUnq+xhrMXMKEvlJFAQirg7vsUj/iITfiGSZqUqURmYpSdTlNAK6CneLwVtWZ8kqT4jX8PcVGIUACAs0KGDEPUprWjDpDzjyFyZK1pZwkmxIFWHePlvCzMTOl+yVlWVAJLsxJavStekfRePYk/l56VTHaWdQ3YNVnPprV0zYuM1XQ+HNyxu1vyYFeOmWOViS7S5YeurJiEyfUk0OhTRi1CG6wItRMdG5IwORr8NjlczsSDRQZpgBVYByHDUOwaK+M4WZNSCEe6kFglepL1IZ2anSFHB8UASlX6hlTs5Um9dn841cwTU1w6cwcApVYhhUlwx69B2jPJcJWa4zc4U2IuAY9UkmWUFQJqAOYNt9I1ZyKVmDEHpUH5a+cUYrhSVglUpi9GJJANmNP4iyTwkpBylbkNzLJCR0el93hJ5Iy2GEJx0XTZUtIzpSzkgno1/IHzicgBC1U95JL0qzU71+HWK0YdYSErZbdG16BjoHgaaif7RJCRkSCL2LABvX0iakurKNPsdTMQCCzfpV3LsPkPEQpnSkhQZALklLM4q5Bc3Dv27R5hZiwMi2DhgQ7Gr08vSPcYpYFE00LsQdCOsFeBGz2RPQxCRlKgQ4I6VYHrFUjHpZQLBaXcK/UNxoxvSOBzaAGpIGhLP400pAXEMWhISo2Ksgp0r5P8YZJXQHdWGysSFPlIAbwFTT4wNjZb1BFvt3hQrjssOyVfCvd4Gn8dSoH+kOnMa92F4qoSsk5xrY8yINwn/zHsZaViZTVQsdAstHsNwf8/sXmv5/RE4cvBOLwyWzlAdKfAkuQSN2I9YLGCMxlBTgaW9do7GSSEKYEu7lxVm3an8xB5U2kmVjipNsSTxMKuVTdlWuSQft4OlT1pB5mBTzECur81/8AHn7ITQHcfAAio3r6xPDpc7v6X+NYo2iaTsuw9TmL35N7DmPStD36QFPxGX26HOYIzgin7ARvQk/YhwFpYkmwDeQ+bmAeI4FLFYFSkpLk1BZgGperQkXvZSS1oF4L+JFJWBOGcEtmc5gTR1VYj16xsZmNCakKJZiHF30r6x8uWGLQ54TxhCVD24UsAMC5J6ONQz+kHLhT2hMWdrTNnhZoUl8pFg5AGtdY6dNSFJULJAS24zhT+YPnCY8ZTMcpNB6P0iP5mrF23vCLGVeQeoD029dj97xESnIYVB9GBL9iB6wGnioFAknZ4tVilftYfqNW89TAaaG0xpmdRIBqQW6b+kMpYUWCR8KerxnJPEHVlSCTqEvF2I4p7L3wQotShamra/xEZKT0kUUl3Y4ViQFFJooMAOhAtvf7eBsSomjMGuddvvpGfm8QJZai6RUuhOhIB8Gv8oExfF5yF8xCpR90kORQe83jVopDGycstDbGY+U7FXOCFAZSXb3hQapu37R4B4ZSZyUFOVREwhzKZuVDsCp7ajfpEMLjQshakgkONQbVAGsX4bHy5eYJJ5mIBA7nKevyijVdE7vsA46mXJmy5wQCQcxZqkcyS1mLHTesNeITQv8AplBAXLocwcsxIBs7Va1DFGK4lImyqlCnLNmAULnuKP0gXF8RlhQTMLM2UhTsNCW7aCCk3WujtK/uIlYI51IHKRYLeviA0TVwqaEhRRQvqHpejwbi/wAQJysKmumrtfreKcJ+ICknlHMwIfX9wpoB8I0XKujPUb7GuC4DLKAVZyrq6a6sKfOG0hSglTLU4/21Ddu8IML+KUpbMhWrsQ3h0Ne3iw94Zx5SphTkBzZgGdkg5WLbXB8IjKMn2WjKCqjRTJ0xwkOdHdNWTe3jTWJ4bFzlD3SNy6beWjt9vCfFYtUtMsZQVe0AT2UtaT4sGftDlDAnJo7D18YhJJLovFSb0e4jErCqFRYgWT+4ClOseImzsyQcwzKJsig3NKM5PhA8ibnnKcgEIzFy1HA11BIiyZPdeWgKKiruP1adoGkNxbLVzJiWBOZxWibuaadoBnJWRmMwlNsuUDx1Jg5M9L1dJ62Brs501i1KAsOFpI6sB9YVTS2dKDZmsQnEJOaWpDC3Kf5i3CTDMH9ZCUqDtQBJzXNbH71jQjDhAPKC9KP6kmMzxLiiEPnlpLmhANvmfvveGTn0iLjw7f6HYjhEm+UgHVK39GaA08Nlg5S5STyqLjwoBXWFWMxxSsKlqOU1TykUdtXo4+MSwXElmYDMOZD8wIFNQQB1jQlKuyDlFvobp4J+1JUNC8dDBPEZZqJyQNqj0Jjol7kivtR8g6ZQS2cgbJB06m8AfiSefZpCXZw7W6A69fCBsZxVCVOFFRNzA0/FFYJWRkIp0aunlCQxu1JnTyJpxRThipKubNkIIvUXo47+phhKn5loypIAICnIe7jetT/2iEuUFS1EFgK5iDtZ+8BJxIRQAlVSQmzNfsflFeySuJpBM5eVqJWutGdPIOzpzV3g+VhwpIB8e9vpGZ4fxpASvNclISkvrmN2ZgQK9fAsMbxFICkgl9wprB/CtPCIShK6RohNVYNxfhIUqlHeugY9N9oBkcNb/wDYl21BLf5r96t0TgSlLOcoUqtaukhmu5MMlYcAVIqKgkhvC8N7rjpi+ypbRmF8NCWIUoA05TbvuIvl4NaGK55Es6n+XaLuJcMGR5ZUA7kPcBxcVuesZqfnDJUXCXIALgOztsItF8lpkZLg9o3OCUlDupKiGZVKZvdcaE6HrF+MxFOZaQ9yoigFzXpGH4bilpC0pSVBQYsKpJYZk9WoI0OMQozVl8yVau5AYHKmtnfS0SljqWy0J3HRoU4kSpYCNf1G5fWjN/EKMXPK1BiCpRYXqYU8Vxs0hKAoEu9CWd3aprA2DM72qVF7gElQo1rWvtHQxVtgnkTfFGvRIS6Uu9wL1I6+cTk4QEkM40FYSt7mVayr3SP9wNmb7eDE4lSSMzuakOSE8u40d7f4m4v4ZZU+wzGyAgj+mCCDQsfVoTcS4ZKmcyVEKLjK796EuPOPeM40+xPOokUDKpzHS9BSnQ1hTw/j5lP/AE0uQHIodgSKglopjjKrRHI4qVMGmYdUpQVQlJBIq/VwRZtY0ODwEuYD7RDqU6lKJs5JZIHj4mB5U9c3JzA5ipKsyqEPRgzgtTsYtQtUlQBJUQlKcoFHZ3Uo69rRSUm9fIsIpfgXzOHoEx2Vker2SK1zdC3kY8xPDuUTJNU6gqB1oQ2nj9IYYjF3zhqtW1rdNWPSAZUtlulxegJYuNRaGTYrjEISlExBzICCmopuatRuusW8LBQpxkb3XFC3a12p1ivDOKF20+kXpQGpeA/A0Uuy9CwZyc6QySzkWIqDDfiGOyDkCSVHXZn+kIMIlIJdRSDq7FJ6OKQ2RhU5nLqd2TV1at0iORK9mjFKyOFnMtSwlLqSUk0YhwLW1P3a2Un2ilL8M1Rl2ev3trFRSKmYX3Smg7dvKB1TFTDllig290fKE7LqCS2HqIKhlWVfuKqAm1OnTVzBOUlBYVAY6A1Lv3DU7xRhsKlCXXVi+z1v0+UVYviQUdkvYW/mEq3oPWz1ClLWMmZAa5JbWtLFyO7wj/FuHCSlIUVEVLuTYVKiKnx2jR8NxZVnpygMBvX1JaFmJmmYolmr/Hyh4Nqf4JTgpRryZnh3DjNICKnUbX3Nu28FysP7NZCpbg0IL26PVwR/EOUS2UFA1AIDEgh79IoxKiskKBZ7dNx41i/uW/sZfY4/kEPDZRrmI6PHR4rCKBooffjHQ3L7h9teDIFcRzRwEeiKGQslz1AZQWSTY+73aC8fJD8r03/gQA0McPOCgAbjpsw9flAYy8ASEqHMND8j9vDybhHKlVZRJynqm3m8LsSk1qxFDDrBTFFKCGyhAvuW+A9TCzlWymOKdpl2FciaVuM6UpYGzJILHStX69Id43FEuaMpyKVGYy28mW3+6FCpn6stXZI0JDCvpEkzXLkihZ9y3yjM1bs1p0qC0YtPsClaQ39QauMy1KA1Fj0jCIcbjrGxnSfaC9Puw+kI5sgyyAaJdna4On31iuKlZDOm6BMNxJctmYgF2IofG8aPA8QRMBUb7UcaGmo1enyjPYzBgPl8n6aQJLmFBCk0IiripEYzlB7NLxKUxoaG7X/z9IjgSSpKXcmx3rCw8WzJIU76NbXWCOGYke0lzNiRc0JSRpu8Cmojck5aNKmb7I5UCu7eBYbRfKx6akjMdXtC2cTMXoGv1v1s9PAwNPUUppft6tEOCffZp5tfgtxuVdFBk3CQwbeFOJwITd2NiNNniZmKUqhLMAepcVr2PnDGZPSwGV9Ptu0WX0kJVPYmkTlyTum/Ymhh5Jn5mVmzWrCzFYcpDiqfhEOHYw5mU5SWAOxct4VgtWrFhJxdMdY3DBRrX6gwChapZyk2sG9ekMUEamIz8MFivgRE0/hlpR+V2R/MlnAESRiRev3tAxklArUbgGOSGqLG8GkDkXz1JWQ1FCz0PbqIJw2MKlHRaUsdgKCjVu3pACkg0IcQRhkhJzNVmO5trfSA1o6Ld2XTZZX0+9RF6MSpKQlIFIrlzX1imeHvTrCNXovGdbLJ+JJ95TnpFSsNMWcqUkG5ejDcvEELyMRffWDsFxI50kuE2IEBprob3E9M4zjLQUISaByXcki52FBC+TPZi4rf78YeLx4KRygH9W7PYaWjO49ISpkgs4bx0uY7HvTQs3x2gn28WguHdjAiS0eCYSxgGjjfYT7YjVB8Y6Bcg3EdBtC+39zOXemlX3gZcokmwq3j/METZHMD1rBOFlJmFiwUBb9w2+7NGi6PKq9C84flcF294bRLBSipVA+t6+EETpXs2NwQ3cEP97eEXSJAYMaGoO1fqIPLRyjsjiCyna4NSKGhp1o0aT8LSUDDoKnLlTUscyh5UvC/EBBAlTeVRSnKpr7EUoen+IO4RMZKkm8sAWZJuQQTo1TrGfK+UDThXGdhOKkhIJen360gJmSAW3PjmLt4RaomaR+0aN0r3pBuIkAj7pEk60y730ZnETFe0AFk3fvHmOnBfKotl+kM/wAtlJAd9TdzAU+VXMakj5xpTTM0k6E/tSkZbpP3T6RKWjO9Q4Dg7tvFs7DteBqoLj/LhoqZ/wAlakeBEeJUxBFwQfEVETJcvd/usRmCGFNHwbEmaC/vJuKV5WB6OT6dYlj5ryyWYmx3DBvrEvwiErQtIACwQSf3AuAW6W8dzUzi2FcJSHBJFdhZX/l/GMzklOjZFN47F/DZTJzEjMSG2o4JrpWC5kl8pIqK/G+948nSSi2pASNhQN8TFq5oCSP1AfEEiA5XtDKKSpguLxIAOZNWp1NgPGM5Nm5qgZX2djD7jCP6TpoQQXGgDt8Yr4ZgRiJZzctXSQLO4LB6h0qMOpxjHkyM4OUqQZw7GJmhh7/7drBxuPrD/D8DKWVNmZUggFAuSSAElVgSdnhh+FuC4SUwlnNMFVrWBmBq6UkOEgMzC+Z3OminSM9ykhJJL9iLjpUPHmZ/WPlUOjbjw/Tc+xRhMNLSl/ZoLmju7EOKqq7KFX1Au8IuLcGKpueWciSKpU5AIYcrad+hjZrkMwCQS5LhiHVzFgd3esK8QUu6Spy1GP7agAFyCR6xmjnnGXJFvajJUZ3h/wCHwQFLn0eiQmzZn53NHG2oh0v8My2dM0ihPMUmguWDUgyXhnYS2UbMLavQ6MDSJYzD5cqVpASAy+rJcsSO5jn6zI3bZywQWkjMzODE+6sPoa1pCubh1ocEPo+lNjG1xOGSeXuzGwqphcaW2gHiGAmCUhvfy1DAAkM4JehL0fYxbH66V1ISfpo1a0ZSYUln5T1t5xZhlgAlnI5QdnJL9bwzw2HJNWLtdn0Z3tWnzgyVhl6VA2Fr0p2PlF5etS1Qi9O7uxH7QUJqaPtAk4AlwSxun4NB2PQnOUh+w1OtP8QdK4Olgc1TXKBVru5et4r/AOnHFW9Ce1NukJFpJ6D7tHgVoIaYnhjFns7uxt1Bio4VLkZ2/wCPbrCL1GOXTNS5R7QAVR0MhwxOq69o6D70PI1rwY8KJv8Ae4jkAguLioPp994HmYxJQAx6nyoYmjEpCRyn7o/nG6meNaC83IUqBKSbg26N3irCJykpqRcP4OPn4RUMcCoEu2toOnTA6aKBJtlrptpWB0FU9hvH8OJiELQqqU83bSw3+MXfhtJUHPvFAQCDRIGapr7xBTABnpTZWVxUMQKM9GI1c9+sHYDHSgHCgCS5qzFgN7FvTpEpJ8KKxa52O5gQGYhJZwk2cBnHdoElrJKrEp28u/8AmPV40LVZ8oIzDwJ+3gGcUy5/tKhCqKe4fbTQROESs5BiHF6Fn9Az+YEC4qu1IdYdBKEhs4ypf9wyUYOX8t4Q47FoExSQk3LB317bQ0HbEnpAcxDi0BmTpDEgOanRqGrxGdhwTT7puIvyoi4tiefhimotB/BuFe1KioOkAUBu7t5M8Fy5QLZgDvBmHm5QpKEslZAe1SW+bHu8TzZXxaj2UxYVyuXQs4BhlS8TVRSwLAVzg07NYntGr9qFK91zYEMwYV8W8KwqxWHCQEB0pf8AptpQlRU1SDYiDuHSVS0gFnJ7hQYGjgauWPeISyRyLl8loweP6S/FSAkZgHAH20ZvCEqM4qcBaUrD6OkvUdmjUYxAKSmz/Dp97wtk4YkqSHJy23u/ygwklF2dNW0DjBGYEy3opkk2Is9YeYPhaZUxIliiWSK0cOog3o5Je5JvFvDCJZAmJ/qFJIrZ2cAg+9c6+kFYVCDzMEqcMkvmBOX1e/RN4xepzSl9K6/c0YsSWwPCcPIScqqEkVuwUQa3dgxfaDuFFYUEFQYlRBp0KG0ZnHjFv5cpJQFglLqYLCmdVykHc3peKpuEmDUMGJ5SagkperAWjK7b7Kqkug2dxtSQOYEONA9UrOtSOUC4tFfDuJSzM56CxDO1mdtT84qxCU5hlSClyQaEMATUXFSb/KAJckEzFEgWrV+UUGz0HWJ8vJTgq0PeEKlrVyOFJOZi1WIAU5d6Oabh4P4yP6qWWCnKskNV2SzC2/rGPkoVLWspzVIZW9UeDsPjEZ2NOcELNWBPV9+706QZO9IaGP5ZqsKSoMtLgJJNHvyguC4vQdIjiSTKRkNVlnOgIcE0JAb4QowfGFSiAeYEJSQSasMx72brGil8UkzSAsAGWlRazlgBUGt4m0urOcWu0KMPhZSjzgnLTkfmcFQ60ZPmd4HMxznQQyFM19qg3JB6b7gwbwycEHLUELq41ASg/YrEVYQqHKqqlE0F+YLPwpHcmqsHFNsyvH8GUTFrSSUhKSzF1KUsJID9wfPtDXh8krdXtAyWUzkHRm8ND1gP8YYWYiUplJLJFruzgEaMR6wTglLMvKA7kqNrhINiNKCsXlkftK++v2IqH1uv52VpzLVMSpNEzQLf25gb1Lmv+YGUy8WUZWN1qZg7ctdSQPSG0rCgTFlST+luUXIapFd/OFyAROmKJKUpAymraMQD/wAvTxWE42/x/wADJTpfkKCk6VG7g+pMdA0xgSH9B9Y6J99P9ytPwfJhExMpHR0fVnzh6lJUWAJ7RpOHcPUAknMFBKgHys5KdRp9OsdHRk9TmcNI1YMaatkv9HmKcKUn3lKBqSxApboPKJy/w+AMpmO5BPK1A5a+p+Ajo6M69RN/Jf2oDT8gFVBZgRSm1z4esV4nDAjKZgPcfMR0dAxzk32GSQTKmFI5VA0DNT7bq94DxqVKVmbx1Ne3byjo6KKbTFcbQvTNOpp1DaW8Hi6Qyah38rkn5x0dF2JELw0h2dwOlSWuf5MGz1DKpgAKUDtRtTUlw+0dHRlbtmpKkdIke095gUsKMaG9dykDzhmnDpCcoBavrs8dHRnyalQy2UYbAFD5phyvTMxIdmBVqL7msNMBh5QGYEKJ/V2IsO4aOjoz5ZzmqbHhCMeisyECYFAEuoE1NBlCSB4Oe5iqfh1/0AVuQB7RQFlBBzFNrqIboDHR0SlNxaoNWNxI51FCwHBJIAD+4OYG+tX/AEjaCpmNmpJSE5ylqkFiohwACK7mOjo7k0EXYnF++TK5wkkJSKOlBOVr1UNN4qxkpLpys61BCQ+prUhrMfKOjoo0hls5WFUgJCw6g7kijl6/5gASgsAqS5uQxd31sfDrHkdC/DY6+CKsMLgs1R8qX/zEpyC9OoG4q+sdHQtJqw8mmTAUlRJsFEgdy5c+UFfmFhiFEO5GrcimFdjHR0Z7vZWhPxCaspm5mIzM1nDCp/7GCOHcWzIQVJ/Qk0a7Gopdh6x0dGpJPH/PBJr6hn/qiSSeYnMA5Aa2dILHQHb4R2MymSlZUDyuaiwSHqdGPS8dHRLirX6BXz+pnZ6lBR+Yq2npHR0dFE9Fz//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QUEhMWFhUXGBoYFxgYFxggGhkcGhcWGRgZGBcaHCggIBwlHBgbITEhJSkrLi4uFx8zODMsNygtLisBCgoKDg0OGxAQGzQkICUsLCw0LDQsLCw0LDQsLCwvLC8sLCwsLCwsLCwsLCwsLCwsLCwsLCwsLCwsLCwsLCwsLP/AABEIALgBEwMBIgACEQEDEQH/xAAbAAACAwEBAQAAAAAAAAAAAAAEBQIDBgABB//EAD0QAAECBAQEAwYFAwUAAgMAAAECEQADITEEEkFRBSJhcYGRoRMyscHR8AYUQlLhI2LxFXKCkqJT0hYzQ//EABoBAAMBAQEBAAAAAAAAAAAAAAECAwQABQb/xAAqEQACAgICAQMDBAMBAAAAAAAAAQIRAyESMVEEE0EiYXGBsfDxIzLRFP/aAAwDAQACEQMRAD8AHlTJqdFDuDFqp0xnIV3Yxr/yko3LeJeBcVgZQtNPk8alNeBaMsMaoaxP/U1bwzmcMlv7/wD5EWD8OoIfMfIQ/KItMUDiS9DHquLKPvB4OXwQCy/MQMvhrfqTBuLFdgSuIVs0Wy8UDUmkEjhidVJPYxCZw6Xoa9zB0dbBZmMRtA0zFg2i+bgwLEmB1YdO7eEGkCyCMTWJKnxSqQnc+UUzEf3QaFcgj81HHGtaAiesVqMGhXMYHHKitWMO8BP9vHilDb1jqBzDvzh3jz86oQuUYjnMdR3MOmYsmKjiDA+YxBSjBoHIJ9tEFTxApjnjgcixU6KzNjxogoCOOs9MyIGYY8MRMKGzisxEqjsseFMANnZ489pHjR4UiAdZ6ZvWIe0jimPMogBs72kQUuLGTtEFAQBkVFUdEskdADZ94TKH/wAZ8Hi6TIRqg+JPwi0R7EWytgpwoegV5xWuUdyB4QcRETHWdYB7AfvMCzsIg3Up+whqpMVqQNhDJisRqwibBTeEVqweyx/1h4qSk6CKpmGT27Q/MWhL+QXoQYqmcOmftB8vrDhWE2UYpXg/7jB5goRL4erUeREDzMCdUkeIjQnC/wByvOIKTMFlq84PMHFGYmYWKvZdB5RpFpU7kv3DxIz1aplH/gB8Gg82DgjKKl/2iI5P7B5Rq0cQWn9CD/xEDz8Ws3Sk9CA0Hm/AOC8mbKB+yIGR/YfWHc2v6EjsD9YHIOqR6w3IVxFJkj9p9YknCg6KhgpR0CfB4j7ZXT1g2CgZPDQdxEk8Ml6qPmPpFoWdfnHKV0gbCqKJvDpf6So+I+kDHAfbiCzM/tiCp/8Ab6x2ztAZwJ6eYjwYRX2YJd9D5xAjv5xwCuZglDbzgRUg7GDyRqV+Y+kVqQNM334QAgBldIj7HpBhld4gUdTHABhIePfy3eCPGOExtTACDpwnfyj38l38oIE8ixMee26mFY6aB/yP+7yjovM87mOgD6Po3+tTgM2UFLO7C3nFSfxQs2A7EfQxnpPFHSUkVLuQaM9vWITgJYdQNbNvAXH5Kyg/g1H/AOUK1SnyP1j1X4mXb2YfT7eMjMxIoOYbeLVtF6MXkZwSW8q9oLS8HKHljmd+JsQNEP8A7T/9ooP4nns/J/1/mF0yaSO52gSRLeYEksH5n0Gp7QVxraElB3oaT/xPOIKXSk7pFfOsB8O4nOXNSPazVBxmAmKFHq50EBYeXnmpSKAqqS9tSezGGHGccAVS5QyIADAXJBHMrY3oIjKW6SLxxqrYdieKTDNTLlrWQCylBRL/AMD5GBMXxWdKXlUtRtXM4NjRukLeDz/6j6gE6swBKia2AD+EGysN7ecoBzLCnJdtw4qwc0/5CB/q9jcVJaQ5wPFJauZUyY2ccuauXXTX5Qpn8bWlRGZdP3FLiu2UXEaXAcHR7VZJajKAAABOVwNAS+zjL1LYecCmYtKqlKim5q1O7QmOSk2HJj4paQ8HFjmRzEpU+oYVIAJy9i+xHjXMxcx0DPdLmiWdu33aBMPPCwEhAzJy5L1YnMVFwAGZ39ILSgABSgk5a/qYk9bEBw46E7wzlxAsaYN/rCku/NsKfECGnD1KmJC1FCAQSA6ipgSHYDVqQrk4pK5qEKlAqNGTUhQfRtRXp8NDMwLJIJyAFLMouQGDDltUCj99YTJn46Q+P0yltvXgQ4rikxFVSwzkAhVCzWp1ECK44T//AD/9H6QXM9nOJCUOMxlpLkqzZixAY6MTWxO0KMNNQpWRSDUhIIIoXavTtFoZU1tbM0/T09PQQrjZ/wDjHmfpEv8AU3uB6/WKZkkOQEnlv0q1/n1iORO0U5p9CLE12Xf6iXuPKPV8SU1DXsPhAagApoioAlmjrDwL18SXuPIegiw4lbe8H7JvACkgaXgnDoBA5ddAezQGwxgiJxa9VDyT9IjMxx3D9k/SGMng0ybUSsvVTgaaX8QIOP4UCWMxV9E0G3vFz6fGEeWK7YfYb6RnRxBW4HgPpHpxymPN6J+kXcWwCZUzKkuk1Td20e1YGyp6PDqSasT260QOLWf1eg+keDEq/d6D6R2UbR4mWNhHWDgQOLLe9rsPpEV4k/u9B9IlMQnQRD2I+sdZ3Ekmeac3oPpHLnka+YH0iKJYj2YgaiBY3E8/Mnf4fSPYGIG0exxwfMllJ1HnDTh2OHKlYzBNt6dDQxCdw8CtVEmzxPD4cfqQA3Z4k8io1rG7D1KlUKFDM9lEhTbVPrFGJWnMWUQbEN9I8xiBl5UpKtGSH84jgUqBzKCk7sASelRHRyUrDLG7oYKTlSCQSwtvQWHd48GIKJSjlIKwBlyurWmZvthWKpk99DfcQFjOIFRDJUNrN55X9Ynbl2VdRWhjgpqUgzDKSVHpYWsPppuaC4/GpzZvYXoQQNDf76QvkYuckuoukmoOnZ3YQTjsS6QEiutq+sFLZNyuJ2CnoBmKErSjudGIAtf0MOcIsIlukZSQCQNSA7UIoCfSFvCBmcrejULVNTRhYH49Ieg0ooV/30Gp6/zC5JborhhqwNUwBJnKz3JKAtVXIGhf78ISYyWlbGWhQJYZQCXO/n8Yb8WWojKgEB9bNWt3hShEwguU2IHSobTQP6R0JVsGTHbqhinBLk4ZQyZ1LUM5SoUSGKUEtYqd2LUSN4s4chUyU5CnGYK5RQkKAYWo4p1JhR+XnFg6B1t8AIZ4WTOIKQpLV1NHv5gQs5a2zoY96Q0/DstMv2s4pV7VQCEOyqFgBQ1USkU0AbeLuMBRosqzKT+lIJFKOXYeGtbCq+XlBbOf6b1AupV2u5Z9bRRicQVl1THq1QdRsP8AdtvELuVmhYqjSLeHI/qpSETGQoEOC1uY03Nbm9oz3H5OTETALFT2apAKh4EkQfhOJcsxaZgoli4ILOLf3bePgEcfLmUOlbN03jRC1KzNNRlCr2V8Px2QqCg+dJS7Oa/H+Y8ElTZiggAsTlLOzh36ROUZbZ0FlAsAXv2eB18XJdgzt6dN4spb0jPKCS+pkpcpUxRCR/A6mCU8KUbKT4E10pSDOH4maEpWAkpLZgHcioJbdoa4DEIWoBJBa9hrq/1gSyyXRSOGHyLZH4bUQ6piQ1wAT8Wg3Ey5MuTLYKDOScxclQALhgHYAdoeTkZRQPXofGhgTFyWl8yTWtn66DrGf3ZSezT7GOMXS+CrhHEPdShRbSoo1/h8Ijx7Gf1EJGZhzDbN5dO0Q4clpmUMDUehdvvWO49KEtAUprtp1IZn2jtcxa/x/gU8ZwyFpMwkhSQGtVzqG2Pg0Z9cpmqGMa3BhE5ChyOGBqKguQR2PxhNJCHUjlHzahuL/GLwm1aM+TGnT8ihoiY0mD4WhYqAPSz9Yr4twmXLAUPddixf5mH96N0Tfp5ceXwZ+I5u8OpfCULSClRBJ1ZvKhhfi8GqWcqm3cVBhlNPQjxtKwMq7xFQi7LFpwSyl2NnrtvBsVKwAiPYt9mdj5R0dYKHCVLAbP0qIrUtf7qwsn4tSSoA0IB6+G1Xic3iThwov1+WjRCmaeaGGFlqzuSOm8HzUEJoQ7+kZ7BT1Kmo5z7wJJJ/5ekM+IziXCVEKSoUBNXe9ftoWS2ikJfSyj8vMBCgUk9v4ijEYNQNgeoYP6xVOxS3LrPgTDbCcJnqSHXlzAMCVvWodk03h3Ljtsko89JC1GEmNmCfh8IMwcpRSeUOC7FI1+UFSOCTlHIJtRoCu5J7OXpGgXJUkMOUChNyW3LdPiYnPOl0Vx+nb70LcMhQA5h4pA8qdImDMBZISz/uI1uzivaCJKM1q67eOkerlO7Va9ajrd4i8js1LEkilcg6q6MCrbR1wOqTkByhR/5A3ezqgibh+ZiWOWgzVaw1t9Y5OFGZKCeZVWdTmlyH2jlI5pBeFluwKTevukv4PpB+LxYokIJ8KdfCAzJoUpNbECnftcX3irB8MBUelFd2p4l6RJpPbKp1otWsGyVbWIprdokspyEZdR+k/WLylKGCWbw6atCzimOTKY+yUbvVNOtA8Kk26Q7ajFtnLEoULAFIBFBUeP20AycLL5gGa4oCQejl9vKF2EGd0+0N+XlAL9CzeEOZeANDmXXRx06do0tcfkxJqfwUYSYCaJtccr0uCNIB4nggkZhLV4AZfEA+sXYjgMwnNLUp+pPxAimXMyhKMSlQTuc3Ub0Phr1ike7TJS64yX6gGGnEUSvKdbseveGuFyKQKqdzmy5zX/tb4vpAEzAoLmVMzAB2KTZwNi9SBDHhmMlnKCGWWBYBrte9i8PJ6tE4LdMNkcdZWRYIH7lcp7MaXhji55yj2KQsaZuwJ/V3imZhpZOW4u7JPx6fGFfHSZQGWYC4fLkSwrQA1sIjFxk1RpkpwVy6GvApzqV7XKg6K8C4LPoIO4+hKpYEpImEiouxoxuOo8Yx/D0rUzA1UFFgNCB9I05SaCorS2q82/8Aa3naOyKpJhxPlBoVcIQtCxnQyC4JBFNd30ifHsPzBUpKS3vKZLgg6kntAs7D5HSDmUQe7FIDMTTUeMMpWHUcqACSCCqoc8lSok3cHzHWHf8AtyJJpx4Fn4cmZ8yZzA3S4oopFUuKPakNMVJllWU2YOHBDkb947C4dcpCnFyXZR1r8NusU4ZfOrOAHVSzizU8PURnluTaZphJRioyVmd43ivYTymX7gAIBrcb3oYZ8MCZiQVZSCNVClDfxiPHOE/mcq5cwFQSbgB7kDTr5wH+H8OqW/tHANMhFH3r8t4u6lDvZmUuGR6tDDF4CSfZlKUi+YBme29qGPOITUGWshIJZhY9jfSD5qPaIUAQMwv9+UAibLlgggbKftQdISP3+B5T8JUzGrzvQFo6NXK4hIAqEnq6Y6L+6/Bl9teRJOwQmIU4YgUb6QkGAU7U7nWGEni9cq5bORUF28Gg8SswoxfWjGApOJzSl0LMJgFIUlTpodj/ABGgOFCgQAKhyaU2rFeGwDm5Ce1tw/Y+HWDVge6gMHctr3PSsSnktloQaQKjAICVPLQVFmJNaNS9B4QxE41UUAMczVdwXGv2Yrws0Jofepb67vFiprq1sNC3byIvoRvEZb7LwfHokMVlU6Ua1KQHLbnuXgrCyCsc7oQRWoFiXAD9zXaBMRLQxcsWsOjWH36QXJwgSKFQzUNdCSbiuvkIjJI0Kb6RVi0KSh5KXUJQUkKetApSWGo1G7QIOJ+yw4xCcpUpnFRcnMKk6gjwjsVMmqW2ddDVwWZQIKXNWbmhNLwpfKoqm8yqEMCMxBNVNUqfuGi8IJrZnnkknofcaWAhWICUibygGpN8xeumUeUJuHfiAhYMzKChCghbOoEijkncfbmD58+aqUoK/YEnkSeZlBRHNc18qRnZHByVAKJDt+0UJ6qP2YfHFcWpEss/qTijacOUoiYVqU5WAGAqBLzeLKCq9RDDhjLQkjlUpHtCABfKkK0/ubwhPIwGVBS6ibO9QSAKUZ2A9YaYPAlAAQogh3VSgJzEV39A0Z8n2ZqxtfKC+M4cSZKpy3XUM4Z3oLGMzIx+cKeUGA0SoscxBck1oI0vE1rmSzLMzsMoIsQCUi9YUzJExJmrKlETFGhBZIP6bt06UjsdVvs6bd/YX46fJlzEezkIGYsSAp2ADk162bSBeO8YXKWlICPdBIynUnq+xhrMXMKEvlJFAQirg7vsUj/iITfiGSZqUqURmYpSdTlNAK6CneLwVtWZ8kqT4jX8PcVGIUACAs0KGDEPUprWjDpDzjyFyZK1pZwkmxIFWHePlvCzMTOl+yVlWVAJLsxJavStekfRePYk/l56VTHaWdQ3YNVnPprV0zYuM1XQ+HNyxu1vyYFeOmWOViS7S5YeurJiEyfUk0OhTRi1CG6wItRMdG5IwORr8NjlczsSDRQZpgBVYByHDUOwaK+M4WZNSCEe6kFglepL1IZ2anSFHB8UASlX6hlTs5Um9dn841cwTU1w6cwcApVYhhUlwx69B2jPJcJWa4zc4U2IuAY9UkmWUFQJqAOYNt9I1ZyKVmDEHpUH5a+cUYrhSVglUpi9GJJANmNP4iyTwkpBylbkNzLJCR0el93hJ5Iy2GEJx0XTZUtIzpSzkgno1/IHzicgBC1U95JL0qzU71+HWK0YdYSErZbdG16BjoHgaaif7RJCRkSCL2LABvX0iakurKNPsdTMQCCzfpV3LsPkPEQpnSkhQZALklLM4q5Bc3Dv27R5hZiwMi2DhgQ7Gr08vSPcYpYFE00LsQdCOsFeBGz2RPQxCRlKgQ4I6VYHrFUjHpZQLBaXcK/UNxoxvSOBzaAGpIGhLP400pAXEMWhISo2Ksgp0r5P8YZJXQHdWGysSFPlIAbwFTT4wNjZb1BFvt3hQrjssOyVfCvd4Gn8dSoH+kOnMa92F4qoSsk5xrY8yINwn/zHsZaViZTVQsdAstHsNwf8/sXmv5/RE4cvBOLwyWzlAdKfAkuQSN2I9YLGCMxlBTgaW9do7GSSEKYEu7lxVm3an8xB5U2kmVjipNsSTxMKuVTdlWuSQft4OlT1pB5mBTzECur81/8AHn7ITQHcfAAio3r6xPDpc7v6X+NYo2iaTsuw9TmL35N7DmPStD36QFPxGX26HOYIzgin7ARvQk/YhwFpYkmwDeQ+bmAeI4FLFYFSkpLk1BZgGperQkXvZSS1oF4L+JFJWBOGcEtmc5gTR1VYj16xsZmNCakKJZiHF30r6x8uWGLQ54TxhCVD24UsAMC5J6ONQz+kHLhT2hMWdrTNnhZoUl8pFg5AGtdY6dNSFJULJAS24zhT+YPnCY8ZTMcpNB6P0iP5mrF23vCLGVeQeoD029dj97xESnIYVB9GBL9iB6wGnioFAknZ4tVilftYfqNW89TAaaG0xpmdRIBqQW6b+kMpYUWCR8KerxnJPEHVlSCTqEvF2I4p7L3wQotShamra/xEZKT0kUUl3Y4ViQFFJooMAOhAtvf7eBsSomjMGuddvvpGfm8QJZai6RUuhOhIB8Gv8oExfF5yF8xCpR90kORQe83jVopDGycstDbGY+U7FXOCFAZSXb3hQapu37R4B4ZSZyUFOVREwhzKZuVDsCp7ajfpEMLjQshakgkONQbVAGsX4bHy5eYJJ5mIBA7nKevyijVdE7vsA46mXJmy5wQCQcxZqkcyS1mLHTesNeITQv8AplBAXLocwcsxIBs7Va1DFGK4lImyqlCnLNmAULnuKP0gXF8RlhQTMLM2UhTsNCW7aCCk3WujtK/uIlYI51IHKRYLeviA0TVwqaEhRRQvqHpejwbi/wAQJysKmumrtfreKcJ+ICknlHMwIfX9wpoB8I0XKujPUb7GuC4DLKAVZyrq6a6sKfOG0hSglTLU4/21Ddu8IML+KUpbMhWrsQ3h0Ne3iw94Zx5SphTkBzZgGdkg5WLbXB8IjKMn2WjKCqjRTJ0xwkOdHdNWTe3jTWJ4bFzlD3SNy6beWjt9vCfFYtUtMsZQVe0AT2UtaT4sGftDlDAnJo7D18YhJJLovFSb0e4jErCqFRYgWT+4ClOseImzsyQcwzKJsig3NKM5PhA8ibnnKcgEIzFy1HA11BIiyZPdeWgKKiruP1adoGkNxbLVzJiWBOZxWibuaadoBnJWRmMwlNsuUDx1Jg5M9L1dJ62Brs501i1KAsOFpI6sB9YVTS2dKDZmsQnEJOaWpDC3Kf5i3CTDMH9ZCUqDtQBJzXNbH71jQjDhAPKC9KP6kmMzxLiiEPnlpLmhANvmfvveGTn0iLjw7f6HYjhEm+UgHVK39GaA08Nlg5S5STyqLjwoBXWFWMxxSsKlqOU1TykUdtXo4+MSwXElmYDMOZD8wIFNQQB1jQlKuyDlFvobp4J+1JUNC8dDBPEZZqJyQNqj0Jjol7kivtR8g6ZQS2cgbJB06m8AfiSefZpCXZw7W6A69fCBsZxVCVOFFRNzA0/FFYJWRkIp0aunlCQxu1JnTyJpxRThipKubNkIIvUXo47+phhKn5loypIAICnIe7jetT/2iEuUFS1EFgK5iDtZ+8BJxIRQAlVSQmzNfsflFeySuJpBM5eVqJWutGdPIOzpzV3g+VhwpIB8e9vpGZ4fxpASvNclISkvrmN2ZgQK9fAsMbxFICkgl9wprB/CtPCIShK6RohNVYNxfhIUqlHeugY9N9oBkcNb/wDYl21BLf5r96t0TgSlLOcoUqtaukhmu5MMlYcAVIqKgkhvC8N7rjpi+ypbRmF8NCWIUoA05TbvuIvl4NaGK55Es6n+XaLuJcMGR5ZUA7kPcBxcVuesZqfnDJUXCXIALgOztsItF8lpkZLg9o3OCUlDupKiGZVKZvdcaE6HrF+MxFOZaQ9yoigFzXpGH4bilpC0pSVBQYsKpJYZk9WoI0OMQozVl8yVau5AYHKmtnfS0SljqWy0J3HRoU4kSpYCNf1G5fWjN/EKMXPK1BiCpRYXqYU8Vxs0hKAoEu9CWd3aprA2DM72qVF7gElQo1rWvtHQxVtgnkTfFGvRIS6Uu9wL1I6+cTk4QEkM40FYSt7mVayr3SP9wNmb7eDE4lSSMzuakOSE8u40d7f4m4v4ZZU+wzGyAgj+mCCDQsfVoTcS4ZKmcyVEKLjK796EuPOPeM40+xPOokUDKpzHS9BSnQ1hTw/j5lP/AE0uQHIodgSKglopjjKrRHI4qVMGmYdUpQVQlJBIq/VwRZtY0ODwEuYD7RDqU6lKJs5JZIHj4mB5U9c3JzA5ipKsyqEPRgzgtTsYtQtUlQBJUQlKcoFHZ3Uo69rRSUm9fIsIpfgXzOHoEx2Vker2SK1zdC3kY8xPDuUTJNU6gqB1oQ2nj9IYYjF3zhqtW1rdNWPSAZUtlulxegJYuNRaGTYrjEISlExBzICCmopuatRuusW8LBQpxkb3XFC3a12p1ivDOKF20+kXpQGpeA/A0Uuy9CwZyc6QySzkWIqDDfiGOyDkCSVHXZn+kIMIlIJdRSDq7FJ6OKQ2RhU5nLqd2TV1at0iORK9mjFKyOFnMtSwlLqSUk0YhwLW1P3a2Un2ilL8M1Rl2ev3trFRSKmYX3Smg7dvKB1TFTDllig290fKE7LqCS2HqIKhlWVfuKqAm1OnTVzBOUlBYVAY6A1Lv3DU7xRhsKlCXXVi+z1v0+UVYviQUdkvYW/mEq3oPWz1ClLWMmZAa5JbWtLFyO7wj/FuHCSlIUVEVLuTYVKiKnx2jR8NxZVnpygMBvX1JaFmJmmYolmr/Hyh4Nqf4JTgpRryZnh3DjNICKnUbX3Nu28FysP7NZCpbg0IL26PVwR/EOUS2UFA1AIDEgh79IoxKiskKBZ7dNx41i/uW/sZfY4/kEPDZRrmI6PHR4rCKBooffjHQ3L7h9teDIFcRzRwEeiKGQslz1AZQWSTY+73aC8fJD8r03/gQA0McPOCgAbjpsw9flAYy8ASEqHMND8j9vDybhHKlVZRJynqm3m8LsSk1qxFDDrBTFFKCGyhAvuW+A9TCzlWymOKdpl2FciaVuM6UpYGzJILHStX69Id43FEuaMpyKVGYy28mW3+6FCpn6stXZI0JDCvpEkzXLkihZ9y3yjM1bs1p0qC0YtPsClaQ39QauMy1KA1Fj0jCIcbjrGxnSfaC9Puw+kI5sgyyAaJdna4On31iuKlZDOm6BMNxJctmYgF2IofG8aPA8QRMBUb7UcaGmo1enyjPYzBgPl8n6aQJLmFBCk0IiripEYzlB7NLxKUxoaG7X/z9IjgSSpKXcmx3rCw8WzJIU76NbXWCOGYke0lzNiRc0JSRpu8Cmojck5aNKmb7I5UCu7eBYbRfKx6akjMdXtC2cTMXoGv1v1s9PAwNPUUppft6tEOCffZp5tfgtxuVdFBk3CQwbeFOJwITd2NiNNniZmKUqhLMAepcVr2PnDGZPSwGV9Ptu0WX0kJVPYmkTlyTum/Ymhh5Jn5mVmzWrCzFYcpDiqfhEOHYw5mU5SWAOxct4VgtWrFhJxdMdY3DBRrX6gwChapZyk2sG9ekMUEamIz8MFivgRE0/hlpR+V2R/MlnAESRiRev3tAxklArUbgGOSGqLG8GkDkXz1JWQ1FCz0PbqIJw2MKlHRaUsdgKCjVu3pACkg0IcQRhkhJzNVmO5trfSA1o6Ld2XTZZX0+9RF6MSpKQlIFIrlzX1imeHvTrCNXovGdbLJ+JJ95TnpFSsNMWcqUkG5ejDcvEELyMRffWDsFxI50kuE2IEBprob3E9M4zjLQUISaByXcki52FBC+TPZi4rf78YeLx4KRygH9W7PYaWjO49ISpkgs4bx0uY7HvTQs3x2gn28WguHdjAiS0eCYSxgGjjfYT7YjVB8Y6Bcg3EdBtC+39zOXemlX3gZcokmwq3j/METZHMD1rBOFlJmFiwUBb9w2+7NGi6PKq9C84flcF294bRLBSipVA+t6+EETpXs2NwQ3cEP97eEXSJAYMaGoO1fqIPLRyjsjiCyna4NSKGhp1o0aT8LSUDDoKnLlTUscyh5UvC/EBBAlTeVRSnKpr7EUoen+IO4RMZKkm8sAWZJuQQTo1TrGfK+UDThXGdhOKkhIJen360gJmSAW3PjmLt4RaomaR+0aN0r3pBuIkAj7pEk60y730ZnETFe0AFk3fvHmOnBfKotl+kM/wAtlJAd9TdzAU+VXMakj5xpTTM0k6E/tSkZbpP3T6RKWjO9Q4Dg7tvFs7DteBqoLj/LhoqZ/wAlakeBEeJUxBFwQfEVETJcvd/usRmCGFNHwbEmaC/vJuKV5WB6OT6dYlj5ryyWYmx3DBvrEvwiErQtIACwQSf3AuAW6W8dzUzi2FcJSHBJFdhZX/l/GMzklOjZFN47F/DZTJzEjMSG2o4JrpWC5kl8pIqK/G+948nSSi2pASNhQN8TFq5oCSP1AfEEiA5XtDKKSpguLxIAOZNWp1NgPGM5Nm5qgZX2djD7jCP6TpoQQXGgDt8Yr4ZgRiJZzctXSQLO4LB6h0qMOpxjHkyM4OUqQZw7GJmhh7/7drBxuPrD/D8DKWVNmZUggFAuSSAElVgSdnhh+FuC4SUwlnNMFVrWBmBq6UkOEgMzC+Z3OminSM9ykhJJL9iLjpUPHmZ/WPlUOjbjw/Tc+xRhMNLSl/ZoLmju7EOKqq7KFX1Au8IuLcGKpueWciSKpU5AIYcrad+hjZrkMwCQS5LhiHVzFgd3esK8QUu6Spy1GP7agAFyCR6xmjnnGXJFvajJUZ3h/wCHwQFLn0eiQmzZn53NHG2oh0v8My2dM0ihPMUmguWDUgyXhnYS2UbMLavQ6MDSJYzD5cqVpASAy+rJcsSO5jn6zI3bZywQWkjMzODE+6sPoa1pCubh1ocEPo+lNjG1xOGSeXuzGwqphcaW2gHiGAmCUhvfy1DAAkM4JehL0fYxbH66V1ISfpo1a0ZSYUln5T1t5xZhlgAlnI5QdnJL9bwzw2HJNWLtdn0Z3tWnzgyVhl6VA2Fr0p2PlF5etS1Qi9O7uxH7QUJqaPtAk4AlwSxun4NB2PQnOUh+w1OtP8QdK4Olgc1TXKBVru5et4r/AOnHFW9Ce1NukJFpJ6D7tHgVoIaYnhjFns7uxt1Bio4VLkZ2/wCPbrCL1GOXTNS5R7QAVR0MhwxOq69o6D70PI1rwY8KJv8Ae4jkAguLioPp994HmYxJQAx6nyoYmjEpCRyn7o/nG6meNaC83IUqBKSbg26N3irCJykpqRcP4OPn4RUMcCoEu2toOnTA6aKBJtlrptpWB0FU9hvH8OJiELQqqU83bSw3+MXfhtJUHPvFAQCDRIGapr7xBTABnpTZWVxUMQKM9GI1c9+sHYDHSgHCgCS5qzFgN7FvTpEpJ8KKxa52O5gQGYhJZwk2cBnHdoElrJKrEp28u/8AmPV40LVZ8oIzDwJ+3gGcUy5/tKhCqKe4fbTQROESs5BiHF6Fn9Az+YEC4qu1IdYdBKEhs4ypf9wyUYOX8t4Q47FoExSQk3LB317bQ0HbEnpAcxDi0BmTpDEgOanRqGrxGdhwTT7puIvyoi4tiefhimotB/BuFe1KioOkAUBu7t5M8Fy5QLZgDvBmHm5QpKEslZAe1SW+bHu8TzZXxaj2UxYVyuXQs4BhlS8TVRSwLAVzg07NYntGr9qFK91zYEMwYV8W8KwqxWHCQEB0pf8AptpQlRU1SDYiDuHSVS0gFnJ7hQYGjgauWPeISyRyLl8loweP6S/FSAkZgHAH20ZvCEqM4qcBaUrD6OkvUdmjUYxAKSmz/Dp97wtk4YkqSHJy23u/ygwklF2dNW0DjBGYEy3opkk2Is9YeYPhaZUxIliiWSK0cOog3o5Je5JvFvDCJZAmJ/qFJIrZ2cAg+9c6+kFYVCDzMEqcMkvmBOX1e/RN4xepzSl9K6/c0YsSWwPCcPIScqqEkVuwUQa3dgxfaDuFFYUEFQYlRBp0KG0ZnHjFv5cpJQFglLqYLCmdVykHc3peKpuEmDUMGJ5SagkperAWjK7b7Kqkug2dxtSQOYEONA9UrOtSOUC4tFfDuJSzM56CxDO1mdtT84qxCU5hlSClyQaEMATUXFSb/KAJckEzFEgWrV+UUGz0HWJ8vJTgq0PeEKlrVyOFJOZi1WIAU5d6Oabh4P4yP6qWWCnKskNV2SzC2/rGPkoVLWspzVIZW9UeDsPjEZ2NOcELNWBPV9+706QZO9IaGP5ZqsKSoMtLgJJNHvyguC4vQdIjiSTKRkNVlnOgIcE0JAb4QowfGFSiAeYEJSQSasMx72brGil8UkzSAsAGWlRazlgBUGt4m0urOcWu0KMPhZSjzgnLTkfmcFQ60ZPmd4HMxznQQyFM19qg3JB6b7gwbwycEHLUELq41ASg/YrEVYQqHKqqlE0F+YLPwpHcmqsHFNsyvH8GUTFrSSUhKSzF1KUsJID9wfPtDXh8krdXtAyWUzkHRm8ND1gP8YYWYiUplJLJFruzgEaMR6wTglLMvKA7kqNrhINiNKCsXlkftK++v2IqH1uv52VpzLVMSpNEzQLf25gb1Lmv+YGUy8WUZWN1qZg7ctdSQPSG0rCgTFlST+luUXIapFd/OFyAROmKJKUpAymraMQD/wAvTxWE42/x/wADJTpfkKCk6VG7g+pMdA0xgSH9B9Y6J99P9ytPwfJhExMpHR0fVnzh6lJUWAJ7RpOHcPUAknMFBKgHys5KdRp9OsdHRk9TmcNI1YMaatkv9HmKcKUn3lKBqSxApboPKJy/w+AMpmO5BPK1A5a+p+Ajo6M69RN/Jf2oDT8gFVBZgRSm1z4esV4nDAjKZgPcfMR0dAxzk32GSQTKmFI5VA0DNT7bq94DxqVKVmbx1Ne3byjo6KKbTFcbQvTNOpp1DaW8Hi6Qyah38rkn5x0dF2JELw0h2dwOlSWuf5MGz1DKpgAKUDtRtTUlw+0dHRlbtmpKkdIke095gUsKMaG9dykDzhmnDpCcoBavrs8dHRnyalQy2UYbAFD5phyvTMxIdmBVqL7msNMBh5QGYEKJ/V2IsO4aOjoz5ZzmqbHhCMeisyECYFAEuoE1NBlCSB4Oe5iqfh1/0AVuQB7RQFlBBzFNrqIboDHR0SlNxaoNWNxI51FCwHBJIAD+4OYG+tX/AEjaCpmNmpJSE5ylqkFiohwACK7mOjo7k0EXYnF++TK5wkkJSKOlBOVr1UNN4qxkpLpys61BCQ+prUhrMfKOjoo0hls5WFUgJCw6g7kijl6/5gASgsAqS5uQxd31sfDrHkdC/DY6+CKsMLgs1R8qX/zEpyC9OoG4q+sdHQtJqw8mmTAUlRJsFEgdy5c+UFfmFhiFEO5GrcimFdjHR0Z7vZWhPxCaspm5mIzM1nDCp/7GCOHcWzIQVJ/Qk0a7Gopdh6x0dGpJPH/PBJr6hn/qiSSeYnMA5Aa2dILHQHb4R2MymSlZUDyuaiwSHqdGPS8dHRLirX6BXz+pnZ6lBR+Yq2npHR0dFE9Fz//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www.travelwest.net/files/large/the-grand-cany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589" y="7937"/>
            <a:ext cx="102528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1130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apillon.com/acc_img/vault/papillon/img/canyon-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4" y="0"/>
            <a:ext cx="1142999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13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s://i.ytimg.com/vi/p2X4U1mQzoE/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 y="-96982"/>
            <a:ext cx="109728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7774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http://www.crystalinks.com/grandcanyon7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618" y="0"/>
            <a:ext cx="1007918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7642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static.travel.usnews.com/images/destinations/16/grand_canyon_main_2014_-_shutterstock-kojihirano_445x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10820400" cy="680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223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90954"/>
          </a:xfrm>
        </p:spPr>
        <p:txBody>
          <a:bodyPr/>
          <a:lstStyle/>
          <a:p>
            <a:r>
              <a:rPr lang="en-US" dirty="0" smtClean="0">
                <a:solidFill>
                  <a:srgbClr val="0066FF"/>
                </a:solidFill>
              </a:rPr>
              <a:t>Creating your own Conceptual </a:t>
            </a:r>
            <a:r>
              <a:rPr lang="en-US" dirty="0">
                <a:solidFill>
                  <a:srgbClr val="0066FF"/>
                </a:solidFill>
              </a:rPr>
              <a:t>M</a:t>
            </a:r>
            <a:r>
              <a:rPr lang="en-US" dirty="0" smtClean="0">
                <a:solidFill>
                  <a:srgbClr val="0066FF"/>
                </a:solidFill>
              </a:rPr>
              <a:t>odel</a:t>
            </a:r>
            <a:endParaRPr lang="en-US" dirty="0">
              <a:solidFill>
                <a:srgbClr val="0066FF"/>
              </a:solidFill>
            </a:endParaRPr>
          </a:p>
        </p:txBody>
      </p:sp>
      <p:sp>
        <p:nvSpPr>
          <p:cNvPr id="3" name="Content Placeholder 2"/>
          <p:cNvSpPr>
            <a:spLocks noGrp="1"/>
          </p:cNvSpPr>
          <p:nvPr>
            <p:ph idx="1"/>
          </p:nvPr>
        </p:nvSpPr>
        <p:spPr>
          <a:xfrm>
            <a:off x="838200" y="1137138"/>
            <a:ext cx="10515600" cy="5533293"/>
          </a:xfrm>
        </p:spPr>
        <p:txBody>
          <a:bodyPr>
            <a:normAutofit fontScale="85000" lnSpcReduction="20000"/>
          </a:bodyPr>
          <a:lstStyle/>
          <a:p>
            <a:pPr marL="0" indent="0">
              <a:buNone/>
            </a:pPr>
            <a:r>
              <a:rPr lang="en-US" dirty="0" smtClean="0"/>
              <a:t>For the Teacher: </a:t>
            </a:r>
          </a:p>
          <a:p>
            <a:pPr marL="0" indent="0">
              <a:buNone/>
            </a:pPr>
            <a:r>
              <a:rPr lang="en-US" dirty="0" smtClean="0"/>
              <a:t>Below some resources for learning about erosion, weathering and the formation of rock structures as well as the grand canyon.  They are meant to provide some background.  We invite you to search out resources that are meaningful and helpful to you. We have found that our </a:t>
            </a:r>
            <a:r>
              <a:rPr lang="en-US" dirty="0"/>
              <a:t>ability to direct </a:t>
            </a:r>
            <a:r>
              <a:rPr lang="en-US" dirty="0" smtClean="0"/>
              <a:t>students’ </a:t>
            </a:r>
            <a:r>
              <a:rPr lang="en-US" dirty="0"/>
              <a:t>work further really depends on our own model of the phenomenon itself.  To that end, it’s good to read about the grand canyon and watch resources that help you create your own mental model.  Our best direction comes from the question we pose</a:t>
            </a:r>
            <a:r>
              <a:rPr lang="en-US" dirty="0" smtClean="0"/>
              <a:t>.</a:t>
            </a:r>
          </a:p>
          <a:p>
            <a:pPr marL="0" indent="0">
              <a:buNone/>
            </a:pPr>
            <a:endParaRPr lang="en-US" dirty="0"/>
          </a:p>
          <a:p>
            <a:pPr marL="0" indent="0">
              <a:buNone/>
            </a:pPr>
            <a:r>
              <a:rPr lang="en-US" dirty="0"/>
              <a:t>http://nationalgeographic.org/encyclopedia/erosion/</a:t>
            </a:r>
            <a:endParaRPr lang="en-US" dirty="0" smtClean="0"/>
          </a:p>
          <a:p>
            <a:pPr marL="0" indent="0">
              <a:buNone/>
            </a:pPr>
            <a:r>
              <a:rPr lang="en-US" dirty="0" smtClean="0"/>
              <a:t> </a:t>
            </a:r>
            <a:r>
              <a:rPr lang="en-US" dirty="0"/>
              <a:t>http://www.bobspixels.com/kaibab.org/geology/gc_geol.htm</a:t>
            </a:r>
          </a:p>
          <a:p>
            <a:pPr marL="0" indent="0">
              <a:buNone/>
            </a:pPr>
            <a:r>
              <a:rPr lang="en-US" dirty="0" smtClean="0"/>
              <a:t>https</a:t>
            </a:r>
            <a:r>
              <a:rPr lang="en-US" dirty="0"/>
              <a:t>://www.nps.gov/grca/learn/nature/geologicformations.htm</a:t>
            </a:r>
          </a:p>
          <a:p>
            <a:endParaRPr lang="en-US" dirty="0"/>
          </a:p>
          <a:p>
            <a:pPr marL="0" indent="0">
              <a:buNone/>
            </a:pPr>
            <a:r>
              <a:rPr lang="en-US" dirty="0">
                <a:hlinkClick r:id="rId3"/>
              </a:rPr>
              <a:t>Short Version of Grand </a:t>
            </a:r>
            <a:r>
              <a:rPr lang="en-US" dirty="0" smtClean="0">
                <a:hlinkClick r:id="rId3"/>
              </a:rPr>
              <a:t>Canyon</a:t>
            </a:r>
            <a:endParaRPr lang="en-US" dirty="0"/>
          </a:p>
          <a:p>
            <a:pPr marL="0" indent="0">
              <a:buNone/>
            </a:pPr>
            <a:r>
              <a:rPr lang="en-US" dirty="0" smtClean="0">
                <a:hlinkClick r:id="rId4"/>
              </a:rPr>
              <a:t>Sciences </a:t>
            </a:r>
            <a:r>
              <a:rPr lang="en-US" dirty="0">
                <a:hlinkClick r:id="rId4"/>
              </a:rPr>
              <a:t>and </a:t>
            </a:r>
            <a:r>
              <a:rPr lang="en-US" dirty="0" smtClean="0">
                <a:hlinkClick r:id="rId4"/>
              </a:rPr>
              <a:t>Technology</a:t>
            </a:r>
            <a:endParaRPr lang="en-US" dirty="0"/>
          </a:p>
          <a:p>
            <a:pPr marL="0" indent="0">
              <a:buNone/>
            </a:pPr>
            <a:r>
              <a:rPr lang="en-US" dirty="0" smtClean="0">
                <a:hlinkClick r:id="rId5"/>
              </a:rPr>
              <a:t>National Geographic</a:t>
            </a:r>
            <a:endParaRPr lang="en-US" dirty="0"/>
          </a:p>
        </p:txBody>
      </p:sp>
    </p:spTree>
    <p:extLst>
      <p:ext uri="{BB962C8B-B14F-4D97-AF65-F5344CB8AC3E}">
        <p14:creationId xmlns:p14="http://schemas.microsoft.com/office/powerpoint/2010/main" val="1969233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5981" y="143453"/>
            <a:ext cx="4772891" cy="590839"/>
          </a:xfrm>
        </p:spPr>
        <p:txBody>
          <a:bodyPr>
            <a:normAutofit fontScale="90000"/>
          </a:bodyPr>
          <a:lstStyle/>
          <a:p>
            <a:pPr algn="ctr"/>
            <a:r>
              <a:rPr lang="en-US" dirty="0" smtClean="0">
                <a:solidFill>
                  <a:schemeClr val="accent4">
                    <a:lumMod val="50000"/>
                  </a:schemeClr>
                </a:solidFill>
              </a:rPr>
              <a:t>Map of Grand Canyon</a:t>
            </a:r>
            <a:endParaRPr lang="en-US" dirty="0">
              <a:solidFill>
                <a:schemeClr val="accent4">
                  <a:lumMod val="50000"/>
                </a:schemeClr>
              </a:solidFill>
            </a:endParaRPr>
          </a:p>
        </p:txBody>
      </p:sp>
      <p:pic>
        <p:nvPicPr>
          <p:cNvPr id="2050" name="Picture 2" descr="http://www.codex99.com/cartography/images/canyon/dutton_1_lg.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76765" y="886692"/>
            <a:ext cx="8012537" cy="581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5826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16" y="0"/>
            <a:ext cx="10515600" cy="715530"/>
          </a:xfrm>
        </p:spPr>
        <p:txBody>
          <a:bodyPr/>
          <a:lstStyle/>
          <a:p>
            <a:r>
              <a:rPr lang="en-US" dirty="0" smtClean="0">
                <a:solidFill>
                  <a:srgbClr val="6600FF"/>
                </a:solidFill>
              </a:rPr>
              <a:t>Productive Dialogue: Talking Sticks</a:t>
            </a:r>
            <a:endParaRPr lang="en-US" dirty="0">
              <a:solidFill>
                <a:srgbClr val="6600FF"/>
              </a:solidFill>
            </a:endParaRPr>
          </a:p>
        </p:txBody>
      </p:sp>
      <p:sp>
        <p:nvSpPr>
          <p:cNvPr id="3" name="Content Placeholder 2"/>
          <p:cNvSpPr>
            <a:spLocks noGrp="1"/>
          </p:cNvSpPr>
          <p:nvPr>
            <p:ph idx="1"/>
          </p:nvPr>
        </p:nvSpPr>
        <p:spPr>
          <a:xfrm>
            <a:off x="381000" y="954666"/>
            <a:ext cx="10026940" cy="5584679"/>
          </a:xfrm>
        </p:spPr>
        <p:txBody>
          <a:bodyPr>
            <a:normAutofit lnSpcReduction="10000"/>
          </a:bodyPr>
          <a:lstStyle/>
          <a:p>
            <a:pPr marL="0" lvl="0" indent="0">
              <a:buNone/>
            </a:pPr>
            <a:r>
              <a:rPr lang="en-US" dirty="0" smtClean="0">
                <a:solidFill>
                  <a:srgbClr val="FF0000"/>
                </a:solidFill>
              </a:rPr>
              <a:t>Protocol</a:t>
            </a:r>
            <a:r>
              <a:rPr lang="en-US" dirty="0" smtClean="0"/>
              <a:t>:  Designate a pencil or other object as a ‘talking stick.’  Take turns discussing the prompt and sharing the stick, making sure that everyone has equal time.  </a:t>
            </a:r>
          </a:p>
          <a:p>
            <a:pPr marL="0" lvl="0" indent="0">
              <a:buNone/>
            </a:pPr>
            <a:endParaRPr lang="en-US" dirty="0" smtClean="0"/>
          </a:p>
          <a:p>
            <a:pPr marL="0" lvl="0" indent="0">
              <a:buNone/>
            </a:pPr>
            <a:r>
              <a:rPr lang="en-US" dirty="0" smtClean="0">
                <a:solidFill>
                  <a:srgbClr val="FF0000"/>
                </a:solidFill>
              </a:rPr>
              <a:t>Prompt</a:t>
            </a:r>
          </a:p>
          <a:p>
            <a:pPr marL="0" lvl="0" indent="0">
              <a:buNone/>
            </a:pPr>
            <a:r>
              <a:rPr lang="en-US" dirty="0" smtClean="0"/>
              <a:t>Consider </a:t>
            </a:r>
            <a:r>
              <a:rPr lang="en-US" dirty="0"/>
              <a:t>the images of the Grand Canyon from the </a:t>
            </a:r>
            <a:r>
              <a:rPr lang="en-US" dirty="0" smtClean="0"/>
              <a:t>video and the photos.</a:t>
            </a:r>
          </a:p>
          <a:p>
            <a:pPr lvl="0"/>
            <a:endParaRPr lang="en-US" dirty="0"/>
          </a:p>
          <a:p>
            <a:pPr marL="514350" lvl="0" indent="-514350">
              <a:buAutoNum type="arabicPeriod"/>
            </a:pPr>
            <a:r>
              <a:rPr lang="en-US" dirty="0" smtClean="0"/>
              <a:t>How </a:t>
            </a:r>
            <a:r>
              <a:rPr lang="en-US" dirty="0"/>
              <a:t>did this canyon form?  </a:t>
            </a:r>
            <a:endParaRPr lang="en-US" dirty="0" smtClean="0"/>
          </a:p>
          <a:p>
            <a:pPr marL="514350" lvl="0" indent="-514350">
              <a:buAutoNum type="arabicPeriod"/>
            </a:pPr>
            <a:r>
              <a:rPr lang="en-US" dirty="0" smtClean="0"/>
              <a:t>What </a:t>
            </a:r>
            <a:r>
              <a:rPr lang="en-US" dirty="0"/>
              <a:t>role did the river play?  </a:t>
            </a:r>
            <a:endParaRPr lang="en-US" dirty="0" smtClean="0"/>
          </a:p>
          <a:p>
            <a:pPr marL="514350" lvl="0" indent="-514350">
              <a:buAutoNum type="arabicPeriod"/>
            </a:pPr>
            <a:r>
              <a:rPr lang="en-US" dirty="0" smtClean="0"/>
              <a:t>Where </a:t>
            </a:r>
            <a:r>
              <a:rPr lang="en-US" dirty="0"/>
              <a:t>did the layers of rock come from and how did they form?  </a:t>
            </a:r>
          </a:p>
          <a:p>
            <a:pPr marL="0" indent="0">
              <a:buNone/>
            </a:pPr>
            <a:r>
              <a:rPr lang="en-US" dirty="0" smtClean="0"/>
              <a:t>4. What other questions does your group have?</a:t>
            </a:r>
            <a:endParaRPr lang="en-US" dirty="0"/>
          </a:p>
          <a:p>
            <a:endParaRPr lang="en-US" dirty="0"/>
          </a:p>
          <a:p>
            <a:endParaRPr lang="en-US" dirty="0"/>
          </a:p>
        </p:txBody>
      </p:sp>
      <p:pic>
        <p:nvPicPr>
          <p:cNvPr id="4" name="Picture 2" descr="http://d1bile9su2eskg.cloudfront.net/wp-content/uploads/2013/10/1645687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07940" y="239136"/>
            <a:ext cx="1451552" cy="145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2517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http://static.travel.usnews.com/images/destinations/16/grand_canyon_main_2014_-_shutterstock-kojihirano_445x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78" y="206248"/>
            <a:ext cx="5673440" cy="3569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apillon.com/acc_img/vault/papillon/img/canyon-her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650" y="206248"/>
            <a:ext cx="5322685" cy="3505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ytimg.com/vi/p2X4U1mQzoE/maxresdefaul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525" y="3912889"/>
            <a:ext cx="4868257" cy="3042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travelwest.net/files/large/the-grand-cany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5454" y="3776053"/>
            <a:ext cx="4628346" cy="309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9724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490"/>
            <a:ext cx="7973291" cy="1325563"/>
          </a:xfrm>
        </p:spPr>
        <p:txBody>
          <a:bodyPr/>
          <a:lstStyle/>
          <a:p>
            <a:r>
              <a:rPr lang="en-US" dirty="0" smtClean="0">
                <a:solidFill>
                  <a:srgbClr val="6600FF"/>
                </a:solidFill>
              </a:rPr>
              <a:t>Videos of example stream table investigations and questioning</a:t>
            </a:r>
            <a:endParaRPr lang="en-US" dirty="0">
              <a:solidFill>
                <a:srgbClr val="6600FF"/>
              </a:solidFill>
            </a:endParaRPr>
          </a:p>
        </p:txBody>
      </p:sp>
      <p:sp>
        <p:nvSpPr>
          <p:cNvPr id="3" name="Content Placeholder 2"/>
          <p:cNvSpPr>
            <a:spLocks noGrp="1"/>
          </p:cNvSpPr>
          <p:nvPr>
            <p:ph sz="quarter" idx="1"/>
          </p:nvPr>
        </p:nvSpPr>
        <p:spPr>
          <a:xfrm>
            <a:off x="2154382" y="2947843"/>
            <a:ext cx="6241473" cy="2926484"/>
          </a:xfrm>
        </p:spPr>
        <p:txBody>
          <a:bodyPr>
            <a:normAutofit/>
          </a:bodyPr>
          <a:lstStyle/>
          <a:p>
            <a:r>
              <a:rPr lang="en-US" sz="4000" dirty="0">
                <a:solidFill>
                  <a:srgbClr val="FF6600"/>
                </a:solidFill>
                <a:hlinkClick r:id="rId3"/>
              </a:rPr>
              <a:t>Stream Table </a:t>
            </a:r>
            <a:endParaRPr lang="en-US" sz="4000" dirty="0" smtClean="0">
              <a:solidFill>
                <a:srgbClr val="FF6600"/>
              </a:solidFill>
            </a:endParaRPr>
          </a:p>
          <a:p>
            <a:pPr marL="0" indent="0">
              <a:buNone/>
            </a:pPr>
            <a:endParaRPr lang="en-US" sz="4000" dirty="0">
              <a:solidFill>
                <a:srgbClr val="FF6600"/>
              </a:solidFill>
            </a:endParaRPr>
          </a:p>
          <a:p>
            <a:r>
              <a:rPr lang="en-US" sz="4000" dirty="0">
                <a:solidFill>
                  <a:srgbClr val="FF6600"/>
                </a:solidFill>
                <a:hlinkClick r:id="rId4"/>
              </a:rPr>
              <a:t>Stream Table - Time Lapse</a:t>
            </a:r>
            <a:endParaRPr lang="en-US" sz="4000" dirty="0">
              <a:solidFill>
                <a:srgbClr val="FF6600"/>
              </a:solidFill>
            </a:endParaRPr>
          </a:p>
        </p:txBody>
      </p:sp>
      <p:pic>
        <p:nvPicPr>
          <p:cNvPr id="10242" name="Picture 2" descr="https://encrypted-tbn2.gstatic.com/images?q=tbn:ANd9GcSFZOcCPBrACZ1lq7ySty-shLrZ8b5ZkcbQQjKbxDq-OrFM55W8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0920" y="275647"/>
            <a:ext cx="2828925" cy="161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624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637" y="349498"/>
            <a:ext cx="10515600" cy="1091376"/>
          </a:xfrm>
        </p:spPr>
        <p:txBody>
          <a:bodyPr>
            <a:normAutofit fontScale="90000"/>
          </a:bodyPr>
          <a:lstStyle/>
          <a:p>
            <a:pPr algn="ctr"/>
            <a:r>
              <a:rPr lang="en-US" dirty="0" smtClean="0">
                <a:solidFill>
                  <a:srgbClr val="0000FF"/>
                </a:solidFill>
              </a:rPr>
              <a:t>Scientific Practice:  </a:t>
            </a:r>
            <a:br>
              <a:rPr lang="en-US" dirty="0" smtClean="0">
                <a:solidFill>
                  <a:srgbClr val="0000FF"/>
                </a:solidFill>
              </a:rPr>
            </a:br>
            <a:r>
              <a:rPr lang="en-US" dirty="0" smtClean="0">
                <a:solidFill>
                  <a:srgbClr val="0000FF"/>
                </a:solidFill>
              </a:rPr>
              <a:t>Plan and Carry out an Investigation</a:t>
            </a:r>
            <a:endParaRPr lang="en-US" dirty="0">
              <a:solidFill>
                <a:srgbClr val="0000FF"/>
              </a:solidFill>
            </a:endParaRPr>
          </a:p>
        </p:txBody>
      </p:sp>
      <p:sp>
        <p:nvSpPr>
          <p:cNvPr id="3" name="Content Placeholder 2"/>
          <p:cNvSpPr>
            <a:spLocks noGrp="1"/>
          </p:cNvSpPr>
          <p:nvPr>
            <p:ph idx="1"/>
          </p:nvPr>
        </p:nvSpPr>
        <p:spPr>
          <a:xfrm>
            <a:off x="375138" y="1729060"/>
            <a:ext cx="7057293" cy="4777247"/>
          </a:xfrm>
        </p:spPr>
        <p:txBody>
          <a:bodyPr>
            <a:normAutofit fontScale="92500" lnSpcReduction="20000"/>
          </a:bodyPr>
          <a:lstStyle/>
          <a:p>
            <a:pPr marL="0" indent="0">
              <a:buNone/>
            </a:pPr>
            <a:r>
              <a:rPr lang="en-US" dirty="0" smtClean="0"/>
              <a:t>1. Make a flat bed of sand</a:t>
            </a:r>
          </a:p>
          <a:p>
            <a:pPr>
              <a:buFontTx/>
              <a:buChar char="-"/>
            </a:pPr>
            <a:endParaRPr lang="en-US" dirty="0" smtClean="0"/>
          </a:p>
          <a:p>
            <a:pPr marL="0" indent="0">
              <a:buNone/>
            </a:pPr>
            <a:r>
              <a:rPr lang="en-US" dirty="0" smtClean="0"/>
              <a:t>2. Using sand, small rocks and water if you’d like, try to gather evidence for one of these claims: </a:t>
            </a:r>
          </a:p>
          <a:p>
            <a:pPr marL="0" indent="0">
              <a:buNone/>
            </a:pPr>
            <a:endParaRPr lang="en-US" dirty="0" smtClean="0"/>
          </a:p>
          <a:p>
            <a:r>
              <a:rPr lang="en-US" dirty="0" smtClean="0"/>
              <a:t>Rock structures or the grand canyon result from matter being deposited on top of itself</a:t>
            </a:r>
          </a:p>
          <a:p>
            <a:endParaRPr lang="en-US" dirty="0"/>
          </a:p>
          <a:p>
            <a:pPr marL="0" indent="0" algn="ctr">
              <a:buNone/>
            </a:pPr>
            <a:r>
              <a:rPr lang="en-US" dirty="0" smtClean="0"/>
              <a:t>OR </a:t>
            </a:r>
          </a:p>
          <a:p>
            <a:endParaRPr lang="en-US" dirty="0" smtClean="0"/>
          </a:p>
          <a:p>
            <a:r>
              <a:rPr lang="en-US" dirty="0" smtClean="0"/>
              <a:t>Rocks structures or the grand canyon from matter being taken away, leaving structures behind.</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p:txBody>
      </p:sp>
      <p:pic>
        <p:nvPicPr>
          <p:cNvPr id="9218" name="Picture 2" descr="http://schoolpartnership.wustl.edu/wp-content/uploads/2014/04/ISP100-9963-Stream-Table-K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9195" y="2336914"/>
            <a:ext cx="4180843" cy="313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499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22323" cy="1325563"/>
          </a:xfrm>
        </p:spPr>
        <p:txBody>
          <a:bodyPr/>
          <a:lstStyle/>
          <a:p>
            <a:r>
              <a:rPr lang="en-US" dirty="0" smtClean="0">
                <a:solidFill>
                  <a:srgbClr val="0066FF"/>
                </a:solidFill>
              </a:rPr>
              <a:t>Planning and Carrying Out an Investigation:  Creating a River</a:t>
            </a:r>
            <a:endParaRPr lang="en-US" dirty="0">
              <a:solidFill>
                <a:srgbClr val="0066FF"/>
              </a:solidFill>
            </a:endParaRPr>
          </a:p>
        </p:txBody>
      </p:sp>
      <p:sp>
        <p:nvSpPr>
          <p:cNvPr id="3" name="Content Placeholder 2"/>
          <p:cNvSpPr>
            <a:spLocks noGrp="1"/>
          </p:cNvSpPr>
          <p:nvPr>
            <p:ph idx="1"/>
          </p:nvPr>
        </p:nvSpPr>
        <p:spPr>
          <a:xfrm>
            <a:off x="838200" y="2121877"/>
            <a:ext cx="8071338" cy="4055086"/>
          </a:xfrm>
        </p:spPr>
        <p:txBody>
          <a:bodyPr>
            <a:normAutofit lnSpcReduction="10000"/>
          </a:bodyPr>
          <a:lstStyle/>
          <a:p>
            <a:pPr marL="0" indent="0">
              <a:buNone/>
            </a:pPr>
            <a:r>
              <a:rPr lang="en-US" dirty="0" smtClean="0"/>
              <a:t>Use </a:t>
            </a:r>
            <a:r>
              <a:rPr lang="en-US" dirty="0"/>
              <a:t>different rates of flow to create a stream or river and watch how matter (both water and sand) moves, </a:t>
            </a:r>
            <a:r>
              <a:rPr lang="en-US" dirty="0" smtClean="0"/>
              <a:t>and is </a:t>
            </a:r>
            <a:r>
              <a:rPr lang="en-US" dirty="0"/>
              <a:t>deposited or eroded. </a:t>
            </a:r>
            <a:endParaRPr lang="en-US" dirty="0" smtClean="0"/>
          </a:p>
          <a:p>
            <a:pPr marL="0" indent="0">
              <a:buNone/>
            </a:pPr>
            <a:endParaRPr lang="en-US" dirty="0"/>
          </a:p>
          <a:p>
            <a:pPr marL="0" indent="0">
              <a:buNone/>
            </a:pPr>
            <a:r>
              <a:rPr lang="en-US" dirty="0" smtClean="0"/>
              <a:t>Plan this investigation ahead (what you will do, what you will control) and draw or write that plan in your notebook.  </a:t>
            </a:r>
          </a:p>
          <a:p>
            <a:pPr marL="0" indent="0">
              <a:buNone/>
            </a:pPr>
            <a:endParaRPr lang="en-US" dirty="0"/>
          </a:p>
          <a:p>
            <a:pPr marL="0" indent="0">
              <a:buNone/>
            </a:pPr>
            <a:r>
              <a:rPr lang="en-US" dirty="0" smtClean="0"/>
              <a:t>Record your observations and questions as you go. </a:t>
            </a:r>
            <a:endParaRPr lang="en-US" dirty="0"/>
          </a:p>
          <a:p>
            <a:endParaRPr lang="en-US" dirty="0"/>
          </a:p>
        </p:txBody>
      </p:sp>
      <p:pic>
        <p:nvPicPr>
          <p:cNvPr id="1026" name="Picture 2" descr="http://www.nature.org/cs/groups/webcontent/@web/@lakesrivers/documents/media/iliamna-lake-ak-spla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9538" y="365125"/>
            <a:ext cx="3026703" cy="1891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92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6" y="1"/>
            <a:ext cx="10515600" cy="955964"/>
          </a:xfrm>
        </p:spPr>
        <p:txBody>
          <a:bodyPr>
            <a:normAutofit/>
          </a:bodyPr>
          <a:lstStyle/>
          <a:p>
            <a:pPr algn="ctr"/>
            <a:r>
              <a:rPr lang="en-US" b="1" dirty="0" smtClean="0">
                <a:solidFill>
                  <a:srgbClr val="6600FF"/>
                </a:solidFill>
              </a:rPr>
              <a:t>Create your Own Investigation</a:t>
            </a:r>
            <a:endParaRPr lang="en-US" b="1" dirty="0">
              <a:solidFill>
                <a:srgbClr val="6600FF"/>
              </a:solidFill>
            </a:endParaRPr>
          </a:p>
        </p:txBody>
      </p:sp>
      <p:sp>
        <p:nvSpPr>
          <p:cNvPr id="3" name="Content Placeholder 2"/>
          <p:cNvSpPr>
            <a:spLocks noGrp="1"/>
          </p:cNvSpPr>
          <p:nvPr>
            <p:ph sz="quarter" idx="1"/>
          </p:nvPr>
        </p:nvSpPr>
        <p:spPr>
          <a:xfrm>
            <a:off x="1052945" y="955965"/>
            <a:ext cx="8869123" cy="5257801"/>
          </a:xfrm>
        </p:spPr>
        <p:txBody>
          <a:bodyPr>
            <a:noAutofit/>
          </a:bodyPr>
          <a:lstStyle/>
          <a:p>
            <a:pPr marL="0" indent="0">
              <a:buNone/>
            </a:pPr>
            <a:r>
              <a:rPr lang="en-US" dirty="0" smtClean="0"/>
              <a:t>Design your own question that can be answered by  using the stream table.  You might consider how flooding occurs and its effect on buildings; or what it takes to block water from flowing, or even how a unique rock structure might form.</a:t>
            </a:r>
          </a:p>
          <a:p>
            <a:pPr marL="0" indent="0">
              <a:buNone/>
            </a:pPr>
            <a:endParaRPr lang="en-US" dirty="0" smtClean="0"/>
          </a:p>
          <a:p>
            <a:pPr marL="0" indent="0">
              <a:buNone/>
            </a:pPr>
            <a:r>
              <a:rPr lang="en-US" dirty="0" smtClean="0"/>
              <a:t>Make a plan about how you will answer the question and also set up ways you could track your data.</a:t>
            </a:r>
          </a:p>
          <a:p>
            <a:pPr marL="0" indent="0">
              <a:buNone/>
            </a:pPr>
            <a:endParaRPr lang="en-US" dirty="0" smtClean="0"/>
          </a:p>
          <a:p>
            <a:pPr marL="0" indent="0">
              <a:buNone/>
            </a:pPr>
            <a:r>
              <a:rPr lang="en-US" dirty="0" smtClean="0"/>
              <a:t>Carry out your plan and record your data.</a:t>
            </a:r>
          </a:p>
          <a:p>
            <a:pPr marL="0" indent="0">
              <a:buNone/>
            </a:pPr>
            <a:endParaRPr lang="en-US" dirty="0" smtClean="0"/>
          </a:p>
          <a:p>
            <a:pPr marL="0" indent="0">
              <a:buNone/>
            </a:pPr>
            <a:r>
              <a:rPr lang="en-US" dirty="0" smtClean="0"/>
              <a:t>Materials available:  objects that can represent rocks, houses, buildings</a:t>
            </a:r>
            <a:endParaRPr lang="en-US" dirty="0"/>
          </a:p>
        </p:txBody>
      </p:sp>
      <p:pic>
        <p:nvPicPr>
          <p:cNvPr id="4" name="Picture 2" descr="http://schoolpartnership.wustl.edu/wp-content/uploads/2014/04/ISP100-9963-Stream-Table-K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2068" y="5077687"/>
            <a:ext cx="2050473" cy="153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574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8527" y="215755"/>
            <a:ext cx="10515600" cy="1325563"/>
          </a:xfrm>
        </p:spPr>
        <p:txBody>
          <a:bodyPr>
            <a:noAutofit/>
          </a:bodyPr>
          <a:lstStyle/>
          <a:p>
            <a:pPr algn="ctr"/>
            <a:r>
              <a:rPr lang="en-US" sz="4000" dirty="0" smtClean="0">
                <a:solidFill>
                  <a:srgbClr val="0000FF"/>
                </a:solidFill>
              </a:rPr>
              <a:t>Modeling the Formation of a Canyon River</a:t>
            </a:r>
            <a:endParaRPr lang="en-US" sz="4000" dirty="0">
              <a:solidFill>
                <a:srgbClr val="0000FF"/>
              </a:solidFill>
            </a:endParaRPr>
          </a:p>
        </p:txBody>
      </p:sp>
      <p:sp>
        <p:nvSpPr>
          <p:cNvPr id="3" name="Content Placeholder 2"/>
          <p:cNvSpPr>
            <a:spLocks noGrp="1"/>
          </p:cNvSpPr>
          <p:nvPr>
            <p:ph sz="quarter" idx="1"/>
          </p:nvPr>
        </p:nvSpPr>
        <p:spPr>
          <a:xfrm>
            <a:off x="2807276" y="1953923"/>
            <a:ext cx="7879773" cy="4045094"/>
          </a:xfrm>
        </p:spPr>
        <p:txBody>
          <a:bodyPr>
            <a:noAutofit/>
          </a:bodyPr>
          <a:lstStyle/>
          <a:p>
            <a:pPr marL="0" indent="0">
              <a:buNone/>
            </a:pPr>
            <a:r>
              <a:rPr lang="en-US" dirty="0"/>
              <a:t>Using </a:t>
            </a:r>
            <a:r>
              <a:rPr lang="en-US" dirty="0" smtClean="0"/>
              <a:t>diagrams </a:t>
            </a:r>
            <a:r>
              <a:rPr lang="en-US" dirty="0"/>
              <a:t>and words, explain how water changed the landscape in the stream table activities </a:t>
            </a:r>
            <a:r>
              <a:rPr lang="en-US" dirty="0" smtClean="0"/>
              <a:t>you investigated. </a:t>
            </a:r>
          </a:p>
          <a:p>
            <a:pPr marL="0" indent="0">
              <a:buNone/>
            </a:pPr>
            <a:endParaRPr lang="en-US" dirty="0"/>
          </a:p>
          <a:p>
            <a:pPr marL="514350" indent="-514350">
              <a:buAutoNum type="arabicPeriod"/>
            </a:pPr>
            <a:r>
              <a:rPr lang="en-US" dirty="0" smtClean="0"/>
              <a:t>Show </a:t>
            </a:r>
            <a:r>
              <a:rPr lang="en-US" i="1" dirty="0"/>
              <a:t>what happened </a:t>
            </a:r>
            <a:r>
              <a:rPr lang="en-US" dirty="0"/>
              <a:t>to pieces of sand in the river as the water flowed downhill and into the ocean. Tell </a:t>
            </a:r>
            <a:r>
              <a:rPr lang="en-US" i="1" dirty="0"/>
              <a:t>why it happened. </a:t>
            </a:r>
            <a:endParaRPr lang="en-US" i="1" dirty="0" smtClean="0"/>
          </a:p>
          <a:p>
            <a:pPr marL="0" indent="0">
              <a:buNone/>
            </a:pPr>
            <a:endParaRPr lang="en-US" dirty="0"/>
          </a:p>
          <a:p>
            <a:pPr marL="0" indent="0">
              <a:buNone/>
            </a:pPr>
            <a:r>
              <a:rPr lang="en-US" dirty="0"/>
              <a:t>2. </a:t>
            </a:r>
            <a:r>
              <a:rPr lang="en-US" dirty="0" smtClean="0"/>
              <a:t>Explain </a:t>
            </a:r>
            <a:r>
              <a:rPr lang="en-US" i="1" dirty="0"/>
              <a:t>how the river changed over time.</a:t>
            </a:r>
          </a:p>
          <a:p>
            <a:pPr marL="0" indent="0">
              <a:buNone/>
            </a:pPr>
            <a:endParaRPr lang="en-US" i="1" dirty="0"/>
          </a:p>
        </p:txBody>
      </p:sp>
      <p:pic>
        <p:nvPicPr>
          <p:cNvPr id="4" name="Picture 2" descr="http://www.mccormick.northwestern.edu/images/placeholders/explore-think-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338" y="215755"/>
            <a:ext cx="1784917" cy="162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80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09" y="190138"/>
            <a:ext cx="10515600" cy="599571"/>
          </a:xfrm>
        </p:spPr>
        <p:txBody>
          <a:bodyPr>
            <a:normAutofit fontScale="90000"/>
          </a:bodyPr>
          <a:lstStyle/>
          <a:p>
            <a:pPr algn="ctr"/>
            <a:r>
              <a:rPr lang="en-US" dirty="0" smtClean="0">
                <a:solidFill>
                  <a:srgbClr val="6600FF"/>
                </a:solidFill>
              </a:rPr>
              <a:t>Modeling the Grand Canyon</a:t>
            </a:r>
            <a:endParaRPr lang="en-US" dirty="0">
              <a:solidFill>
                <a:srgbClr val="6600FF"/>
              </a:solidFill>
            </a:endParaRPr>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642" t="12172" r="4720" b="8865"/>
          <a:stretch/>
        </p:blipFill>
        <p:spPr>
          <a:xfrm>
            <a:off x="6072259" y="2604655"/>
            <a:ext cx="5884213" cy="3976254"/>
          </a:xfrm>
        </p:spPr>
      </p:pic>
      <p:pic>
        <p:nvPicPr>
          <p:cNvPr id="4"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6631" t="7715" r="5732" b="14278"/>
          <a:stretch/>
        </p:blipFill>
        <p:spPr>
          <a:xfrm>
            <a:off x="152400" y="1020102"/>
            <a:ext cx="5652654" cy="3773572"/>
          </a:xfrm>
          <a:prstGeom prst="rect">
            <a:avLst/>
          </a:prstGeom>
        </p:spPr>
      </p:pic>
    </p:spTree>
    <p:extLst>
      <p:ext uri="{BB962C8B-B14F-4D97-AF65-F5344CB8AC3E}">
        <p14:creationId xmlns:p14="http://schemas.microsoft.com/office/powerpoint/2010/main" val="1796639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3453"/>
            <a:ext cx="10515600" cy="590839"/>
          </a:xfrm>
        </p:spPr>
        <p:txBody>
          <a:bodyPr>
            <a:normAutofit fontScale="90000"/>
          </a:bodyPr>
          <a:lstStyle/>
          <a:p>
            <a:pPr algn="ctr"/>
            <a:r>
              <a:rPr lang="en-US" dirty="0" smtClean="0">
                <a:solidFill>
                  <a:srgbClr val="6600FF"/>
                </a:solidFill>
              </a:rPr>
              <a:t>More…</a:t>
            </a:r>
            <a:endParaRPr lang="en-US" dirty="0">
              <a:solidFill>
                <a:srgbClr val="6600FF"/>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122" r="2001" b="7274"/>
          <a:stretch/>
        </p:blipFill>
        <p:spPr>
          <a:xfrm>
            <a:off x="0" y="1801091"/>
            <a:ext cx="6312750" cy="418407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9311" y="956397"/>
            <a:ext cx="5523922" cy="4142942"/>
          </a:xfrm>
          <a:prstGeom prst="rect">
            <a:avLst/>
          </a:prstGeom>
        </p:spPr>
      </p:pic>
    </p:spTree>
    <p:extLst>
      <p:ext uri="{BB962C8B-B14F-4D97-AF65-F5344CB8AC3E}">
        <p14:creationId xmlns:p14="http://schemas.microsoft.com/office/powerpoint/2010/main" val="41043934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ctr"/>
            <a:r>
              <a:rPr lang="en-US" altLang="en-US" b="1" dirty="0">
                <a:latin typeface="Lao UI" panose="020B0502040204020203" pitchFamily="34" charset="0"/>
                <a:ea typeface="Calibri" panose="020F0502020204030204" pitchFamily="34" charset="0"/>
              </a:rPr>
              <a:t>Conceptual Progression in Earth Science</a:t>
            </a:r>
            <a:r>
              <a:rPr lang="en-US" altLang="en-US" sz="3600" dirty="0"/>
              <a:t/>
            </a:r>
            <a:br>
              <a:rPr lang="en-US" altLang="en-US" sz="3600" dirty="0"/>
            </a:br>
            <a:r>
              <a:rPr lang="en-US" altLang="en-US" sz="3600" dirty="0" smtClean="0"/>
              <a:t>Appendix K</a:t>
            </a:r>
            <a:endParaRPr lang="en-US" dirty="0"/>
          </a:p>
        </p:txBody>
      </p:sp>
      <p:graphicFrame>
        <p:nvGraphicFramePr>
          <p:cNvPr id="4" name="Content Placeholder 3"/>
          <p:cNvGraphicFramePr>
            <a:graphicFrameLocks noGrp="1"/>
          </p:cNvGraphicFramePr>
          <p:nvPr>
            <p:ph idx="1"/>
            <p:extLst/>
          </p:nvPr>
        </p:nvGraphicFramePr>
        <p:xfrm>
          <a:off x="1454726" y="1842655"/>
          <a:ext cx="9043844" cy="4707082"/>
        </p:xfrm>
        <a:graphic>
          <a:graphicData uri="http://schemas.openxmlformats.org/drawingml/2006/table">
            <a:tbl>
              <a:tblPr firstRow="1" firstCol="1" bandRow="1">
                <a:tableStyleId>{5C22544A-7EE6-4342-B048-85BDC9FD1C3A}</a:tableStyleId>
              </a:tblPr>
              <a:tblGrid>
                <a:gridCol w="1002156"/>
                <a:gridCol w="1508471"/>
                <a:gridCol w="2074148"/>
                <a:gridCol w="2262707"/>
                <a:gridCol w="2196362"/>
              </a:tblGrid>
              <a:tr h="598124">
                <a:tc>
                  <a:txBody>
                    <a:bodyPr/>
                    <a:lstStyle/>
                    <a:p>
                      <a:pPr marL="0" marR="0">
                        <a:lnSpc>
                          <a:spcPct val="107000"/>
                        </a:lnSpc>
                        <a:spcBef>
                          <a:spcPts val="0"/>
                        </a:spcBef>
                        <a:spcAft>
                          <a:spcPts val="0"/>
                        </a:spcAft>
                      </a:pPr>
                      <a:r>
                        <a:rPr lang="en-US" sz="1600" dirty="0">
                          <a:effectLst/>
                        </a:rPr>
                        <a:t> </a:t>
                      </a:r>
                      <a:endParaRPr lang="en-US" sz="2000" dirty="0">
                        <a:effectLst/>
                        <a:latin typeface="Lao UI" panose="020B0502040204020203"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K-2</a:t>
                      </a:r>
                      <a:endParaRPr lang="en-US" sz="3200" dirty="0">
                        <a:effectLst/>
                        <a:latin typeface="Lao UI" panose="020B0502040204020203"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3-5</a:t>
                      </a:r>
                      <a:endParaRPr lang="en-US" sz="3200" dirty="0">
                        <a:effectLst/>
                        <a:latin typeface="Lao UI" panose="020B0502040204020203"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400" dirty="0">
                          <a:effectLst/>
                        </a:rPr>
                        <a:t>6-8</a:t>
                      </a:r>
                      <a:endParaRPr lang="en-US" sz="3200" dirty="0">
                        <a:effectLst/>
                        <a:latin typeface="Lao UI" panose="020B0502040204020203" pitchFamily="34" charset="0"/>
                        <a:ea typeface="Calibri" panose="020F0502020204030204" pitchFamily="34" charset="0"/>
                      </a:endParaRPr>
                    </a:p>
                  </a:txBody>
                  <a:tcPr marL="68580" marR="68580" marT="0" marB="0"/>
                </a:tc>
                <a:tc>
                  <a:txBody>
                    <a:bodyPr/>
                    <a:lstStyle/>
                    <a:p>
                      <a:pPr marL="0" marR="0">
                        <a:lnSpc>
                          <a:spcPct val="107000"/>
                        </a:lnSpc>
                        <a:spcBef>
                          <a:spcPts val="0"/>
                        </a:spcBef>
                        <a:spcAft>
                          <a:spcPts val="0"/>
                        </a:spcAft>
                      </a:pPr>
                      <a:r>
                        <a:rPr lang="en-US" sz="2000" dirty="0">
                          <a:effectLst/>
                        </a:rPr>
                        <a:t>9-12</a:t>
                      </a:r>
                      <a:endParaRPr lang="en-US" sz="2000" dirty="0">
                        <a:effectLst/>
                        <a:latin typeface="Lao UI" panose="020B0502040204020203" pitchFamily="34" charset="0"/>
                        <a:ea typeface="Calibri" panose="020F0502020204030204" pitchFamily="34" charset="0"/>
                      </a:endParaRPr>
                    </a:p>
                  </a:txBody>
                  <a:tcPr marL="68580" marR="68580" marT="0" marB="0"/>
                </a:tc>
              </a:tr>
              <a:tr h="3790877">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Lao UI" panose="020B0502040204020203"/>
                        </a:rPr>
                        <a:t>ESS2.A</a:t>
                      </a:r>
                      <a:endParaRPr lang="en-US" sz="2400">
                        <a:effectLst/>
                        <a:latin typeface="Lao UI" panose="020B0502040204020203"/>
                        <a:ea typeface="Calibri" panose="020F0502020204030204" pitchFamily="34" charset="0"/>
                        <a:cs typeface="Lao UI" panose="020B0502040204020203"/>
                      </a:endParaRPr>
                    </a:p>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Lao UI" panose="020B0502040204020203"/>
                        </a:rPr>
                        <a:t>Earth</a:t>
                      </a:r>
                      <a:endParaRPr lang="en-US" sz="2400">
                        <a:effectLst/>
                        <a:latin typeface="Lao UI" panose="020B0502040204020203"/>
                        <a:ea typeface="Calibri" panose="020F0502020204030204" pitchFamily="34" charset="0"/>
                        <a:cs typeface="Lao UI" panose="020B0502040204020203"/>
                      </a:endParaRPr>
                    </a:p>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Lao UI" panose="020B0502040204020203"/>
                        </a:rPr>
                        <a:t>materials and</a:t>
                      </a:r>
                      <a:endParaRPr lang="en-US" sz="2400">
                        <a:effectLst/>
                        <a:latin typeface="Lao UI" panose="020B0502040204020203"/>
                        <a:ea typeface="Calibri" panose="020F0502020204030204" pitchFamily="34" charset="0"/>
                        <a:cs typeface="Lao UI" panose="020B0502040204020203"/>
                      </a:endParaRPr>
                    </a:p>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Lao UI" panose="020B0502040204020203"/>
                        </a:rPr>
                        <a:t>systems</a:t>
                      </a:r>
                      <a:endParaRPr lang="en-US" sz="2400">
                        <a:effectLst/>
                        <a:latin typeface="Lao UI" panose="020B0502040204020203"/>
                        <a:ea typeface="Calibri" panose="020F0502020204030204" pitchFamily="34" charset="0"/>
                        <a:cs typeface="Lao UI" panose="020B0502040204020203"/>
                      </a:endParaRPr>
                    </a:p>
                  </a:txBody>
                  <a:tcPr marL="68580" marR="68580" marT="0" marB="0"/>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Lao UI" panose="020B0502040204020203"/>
                        </a:rPr>
                        <a:t>Wind and water change the shape of the land.</a:t>
                      </a:r>
                      <a:endParaRPr lang="en-US" sz="2400" dirty="0">
                        <a:effectLst/>
                        <a:latin typeface="Lao UI" panose="020B0502040204020203"/>
                        <a:ea typeface="Calibri" panose="020F0502020204030204" pitchFamily="34" charset="0"/>
                        <a:cs typeface="Lao UI" panose="020B0502040204020203"/>
                      </a:endParaRPr>
                    </a:p>
                  </a:txBody>
                  <a:tcPr marL="68580" marR="68580" marT="0" marB="0"/>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Lao UI" panose="020B0502040204020203"/>
                        </a:rPr>
                        <a:t>Four major Earth systems interact. Rainfall helps to shape the land and affects the types of living things found in a region. Water, ice, wind, organisms, and gravity break rocks, soils, and sediments into smaller pieces and move them around.</a:t>
                      </a:r>
                      <a:endParaRPr lang="en-US" sz="2400" dirty="0">
                        <a:effectLst/>
                        <a:latin typeface="Lao UI" panose="020B0502040204020203"/>
                        <a:ea typeface="Calibri" panose="020F0502020204030204" pitchFamily="34" charset="0"/>
                        <a:cs typeface="Lao UI" panose="020B0502040204020203"/>
                      </a:endParaRPr>
                    </a:p>
                  </a:txBody>
                  <a:tcPr marL="68580" marR="68580" marT="0" marB="0"/>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Lao UI" panose="020B0502040204020203"/>
                        </a:rPr>
                        <a:t>Energy flows and matter cycles within and among Earth’s systems, including the sun and Earth’s interior as primary energy sources. Plate tectonics is one result of these processes.</a:t>
                      </a:r>
                      <a:endParaRPr lang="en-US" sz="2400" dirty="0">
                        <a:effectLst/>
                        <a:latin typeface="Lao UI" panose="020B0502040204020203"/>
                        <a:ea typeface="Calibri" panose="020F0502020204030204" pitchFamily="34" charset="0"/>
                        <a:cs typeface="Lao UI" panose="020B0502040204020203"/>
                      </a:endParaRPr>
                    </a:p>
                  </a:txBody>
                  <a:tcPr marL="68580" marR="68580" marT="0" marB="0"/>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Lao UI" panose="020B0502040204020203"/>
                        </a:rPr>
                        <a:t>Feedback effects exist within and among Earth’s systems.</a:t>
                      </a:r>
                      <a:endParaRPr lang="en-US" sz="2400" dirty="0">
                        <a:effectLst/>
                        <a:latin typeface="Lao UI" panose="020B0502040204020203"/>
                        <a:ea typeface="Calibri" panose="020F0502020204030204" pitchFamily="34" charset="0"/>
                        <a:cs typeface="Lao UI" panose="020B0502040204020203"/>
                      </a:endParaRPr>
                    </a:p>
                    <a:p>
                      <a:pPr marL="0" marR="0">
                        <a:lnSpc>
                          <a:spcPct val="107000"/>
                        </a:lnSpc>
                        <a:spcBef>
                          <a:spcPts val="0"/>
                        </a:spcBef>
                        <a:spcAft>
                          <a:spcPts val="0"/>
                        </a:spcAft>
                      </a:pPr>
                      <a:r>
                        <a:rPr lang="en-US" sz="2400" dirty="0">
                          <a:effectLst/>
                          <a:latin typeface="Lao UI" panose="020B0502040204020203"/>
                          <a:ea typeface="Calibri" panose="020F0502020204030204" pitchFamily="34" charset="0"/>
                          <a:cs typeface="Lao UI" panose="020B0502040204020203"/>
                        </a:rPr>
                        <a:t> </a:t>
                      </a:r>
                    </a:p>
                  </a:txBody>
                  <a:tcPr marL="68580" marR="68580" marT="0" marB="0"/>
                </a:tc>
              </a:tr>
            </a:tbl>
          </a:graphicData>
        </a:graphic>
      </p:graphicFrame>
    </p:spTree>
    <p:extLst>
      <p:ext uri="{BB962C8B-B14F-4D97-AF65-F5344CB8AC3E}">
        <p14:creationId xmlns:p14="http://schemas.microsoft.com/office/powerpoint/2010/main" val="2022559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Reading about Science</a:t>
            </a:r>
            <a:endParaRPr lang="en-US" dirty="0">
              <a:solidFill>
                <a:srgbClr val="0000FF"/>
              </a:solidFill>
            </a:endParaRPr>
          </a:p>
        </p:txBody>
      </p:sp>
      <p:sp>
        <p:nvSpPr>
          <p:cNvPr id="3" name="Content Placeholder 2"/>
          <p:cNvSpPr>
            <a:spLocks noGrp="1"/>
          </p:cNvSpPr>
          <p:nvPr>
            <p:ph idx="1"/>
          </p:nvPr>
        </p:nvSpPr>
        <p:spPr/>
        <p:txBody>
          <a:bodyPr/>
          <a:lstStyle/>
          <a:p>
            <a:pPr marL="0" indent="0">
              <a:buNone/>
            </a:pPr>
            <a:r>
              <a:rPr lang="en-US" dirty="0" smtClean="0"/>
              <a:t>Read the piece on Erosion</a:t>
            </a:r>
          </a:p>
          <a:p>
            <a:pPr marL="0" indent="0">
              <a:buNone/>
            </a:pPr>
            <a:endParaRPr lang="en-US" dirty="0" smtClean="0"/>
          </a:p>
          <a:p>
            <a:pPr marL="0" indent="0">
              <a:buNone/>
            </a:pPr>
            <a:r>
              <a:rPr lang="en-US" dirty="0" smtClean="0"/>
              <a:t>Work alone or with a partner to </a:t>
            </a:r>
          </a:p>
          <a:p>
            <a:pPr marL="0" indent="0">
              <a:buNone/>
            </a:pPr>
            <a:r>
              <a:rPr lang="en-US" dirty="0"/>
              <a:t>c</a:t>
            </a:r>
            <a:r>
              <a:rPr lang="en-US" dirty="0" smtClean="0"/>
              <a:t>omplete the reading guide. </a:t>
            </a:r>
          </a:p>
          <a:p>
            <a:pPr marL="0" indent="0">
              <a:buNone/>
            </a:pPr>
            <a:endParaRPr lang="en-US" dirty="0"/>
          </a:p>
          <a:p>
            <a:pPr marL="0" indent="0">
              <a:buNone/>
            </a:pPr>
            <a:endParaRPr lang="en-US" dirty="0" smtClean="0"/>
          </a:p>
          <a:p>
            <a:pPr marL="0" indent="0">
              <a:buNone/>
            </a:pPr>
            <a:endParaRPr lang="en-US" dirty="0" smtClean="0"/>
          </a:p>
        </p:txBody>
      </p:sp>
      <p:pic>
        <p:nvPicPr>
          <p:cNvPr id="1026" name="Picture 2" descr="http://www.hendersoncountync.org/engineering/stormwater/Website%20Stuff/ero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729" y="831274"/>
            <a:ext cx="4922368" cy="329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9186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2510"/>
          </a:xfrm>
        </p:spPr>
        <p:txBody>
          <a:bodyPr/>
          <a:lstStyle/>
          <a:p>
            <a:r>
              <a:rPr lang="en-US" dirty="0" smtClean="0">
                <a:solidFill>
                  <a:srgbClr val="6600FF"/>
                </a:solidFill>
              </a:rPr>
              <a:t>Science words we should know</a:t>
            </a:r>
            <a:endParaRPr lang="en-US" i="1" dirty="0">
              <a:solidFill>
                <a:srgbClr val="6600FF"/>
              </a:solidFill>
            </a:endParaRPr>
          </a:p>
        </p:txBody>
      </p:sp>
      <p:sp>
        <p:nvSpPr>
          <p:cNvPr id="3" name="Content Placeholder 2"/>
          <p:cNvSpPr>
            <a:spLocks noGrp="1"/>
          </p:cNvSpPr>
          <p:nvPr>
            <p:ph idx="1"/>
          </p:nvPr>
        </p:nvSpPr>
        <p:spPr>
          <a:xfrm>
            <a:off x="2105891" y="1811770"/>
            <a:ext cx="5347855" cy="4325793"/>
          </a:xfrm>
        </p:spPr>
        <p:txBody>
          <a:bodyPr>
            <a:normAutofit fontScale="92500" lnSpcReduction="20000"/>
          </a:bodyPr>
          <a:lstStyle/>
          <a:p>
            <a:pPr marL="0" indent="0">
              <a:buNone/>
            </a:pPr>
            <a:r>
              <a:rPr lang="en-US" dirty="0"/>
              <a:t>n</a:t>
            </a:r>
            <a:r>
              <a:rPr lang="en-US" dirty="0" smtClean="0"/>
              <a:t>atural event</a:t>
            </a:r>
          </a:p>
          <a:p>
            <a:pPr marL="0" indent="0">
              <a:buNone/>
            </a:pPr>
            <a:r>
              <a:rPr lang="en-US" dirty="0" smtClean="0"/>
              <a:t>process</a:t>
            </a:r>
          </a:p>
          <a:p>
            <a:pPr marL="0" indent="0">
              <a:buNone/>
            </a:pPr>
            <a:r>
              <a:rPr lang="en-US" dirty="0"/>
              <a:t>e</a:t>
            </a:r>
            <a:r>
              <a:rPr lang="en-US" dirty="0" smtClean="0"/>
              <a:t>rosion</a:t>
            </a:r>
          </a:p>
          <a:p>
            <a:pPr marL="0" indent="0">
              <a:buNone/>
            </a:pPr>
            <a:r>
              <a:rPr lang="en-US" dirty="0"/>
              <a:t>d</a:t>
            </a:r>
            <a:r>
              <a:rPr lang="en-US" dirty="0" smtClean="0"/>
              <a:t>eposition</a:t>
            </a:r>
          </a:p>
          <a:p>
            <a:pPr marL="0" indent="0">
              <a:buNone/>
            </a:pPr>
            <a:r>
              <a:rPr lang="en-US" dirty="0"/>
              <a:t>s</a:t>
            </a:r>
            <a:r>
              <a:rPr lang="en-US" dirty="0" smtClean="0"/>
              <a:t>ediment</a:t>
            </a:r>
          </a:p>
          <a:p>
            <a:pPr marL="0" indent="0">
              <a:buNone/>
            </a:pPr>
            <a:r>
              <a:rPr lang="en-US" dirty="0"/>
              <a:t>c</a:t>
            </a:r>
            <a:r>
              <a:rPr lang="en-US" dirty="0" smtClean="0"/>
              <a:t>anyon </a:t>
            </a:r>
          </a:p>
          <a:p>
            <a:pPr marL="0" indent="0">
              <a:buNone/>
            </a:pPr>
            <a:r>
              <a:rPr lang="en-US" i="1" dirty="0" smtClean="0"/>
              <a:t>tributary</a:t>
            </a:r>
          </a:p>
          <a:p>
            <a:pPr marL="0" indent="0">
              <a:buNone/>
            </a:pPr>
            <a:r>
              <a:rPr lang="en-US" i="1" dirty="0"/>
              <a:t>d</a:t>
            </a:r>
            <a:r>
              <a:rPr lang="en-US" i="1" dirty="0" smtClean="0"/>
              <a:t>elta</a:t>
            </a:r>
          </a:p>
          <a:p>
            <a:pPr marL="0" indent="0">
              <a:buNone/>
            </a:pPr>
            <a:endParaRPr lang="en-US" i="1" dirty="0"/>
          </a:p>
          <a:p>
            <a:pPr marL="0" indent="0">
              <a:buNone/>
            </a:pPr>
            <a:r>
              <a:rPr lang="en-US" dirty="0">
                <a:hlinkClick r:id="rId3"/>
              </a:rPr>
              <a:t>Teaching Science is Teaching Reading</a:t>
            </a:r>
            <a:endParaRPr lang="en-US" dirty="0"/>
          </a:p>
          <a:p>
            <a:pPr marL="0" indent="0">
              <a:buNone/>
            </a:pPr>
            <a:endParaRPr lang="en-US" i="1" dirty="0"/>
          </a:p>
        </p:txBody>
      </p:sp>
    </p:spTree>
    <p:extLst>
      <p:ext uri="{BB962C8B-B14F-4D97-AF65-F5344CB8AC3E}">
        <p14:creationId xmlns:p14="http://schemas.microsoft.com/office/powerpoint/2010/main" val="32093982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6600FF"/>
                </a:solidFill>
              </a:rPr>
              <a:t>Two Assessments – for teachers</a:t>
            </a:r>
            <a:endParaRPr lang="en-US" dirty="0">
              <a:solidFill>
                <a:srgbClr val="6600FF"/>
              </a:solidFill>
            </a:endParaRPr>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0066FF"/>
                </a:solidFill>
              </a:rPr>
              <a:t>CER</a:t>
            </a:r>
          </a:p>
          <a:p>
            <a:pPr marL="0" indent="0">
              <a:buNone/>
            </a:pPr>
            <a:r>
              <a:rPr lang="en-US" dirty="0" smtClean="0"/>
              <a:t>The CER is a structured way for students to provide evidence for a claim.  This shows their engagement in the practice of arguing from evidence and allows them to showcase their reasoning.</a:t>
            </a:r>
            <a:endParaRPr lang="en-US" dirty="0"/>
          </a:p>
          <a:p>
            <a:pPr marL="0" indent="0">
              <a:buNone/>
            </a:pPr>
            <a:endParaRPr lang="en-US" dirty="0" smtClean="0"/>
          </a:p>
          <a:p>
            <a:pPr marL="0" indent="0">
              <a:buNone/>
            </a:pPr>
            <a:r>
              <a:rPr lang="en-US" dirty="0" smtClean="0">
                <a:solidFill>
                  <a:srgbClr val="0066FF"/>
                </a:solidFill>
              </a:rPr>
              <a:t>Open-ended </a:t>
            </a:r>
            <a:r>
              <a:rPr lang="en-US" dirty="0">
                <a:solidFill>
                  <a:srgbClr val="0066FF"/>
                </a:solidFill>
              </a:rPr>
              <a:t>M</a:t>
            </a:r>
            <a:r>
              <a:rPr lang="en-US" dirty="0" smtClean="0">
                <a:solidFill>
                  <a:srgbClr val="0066FF"/>
                </a:solidFill>
              </a:rPr>
              <a:t>odeling</a:t>
            </a:r>
          </a:p>
          <a:p>
            <a:pPr marL="0" indent="0">
              <a:buNone/>
            </a:pPr>
            <a:r>
              <a:rPr lang="en-US" dirty="0" smtClean="0"/>
              <a:t>After completing the CER, my more sophisticate students felt it had been too easy.  In the interest of wanting to differentiate assessment more, and provide an opportunity for all students to stretch their wings a bit, I expanding the assessment.  </a:t>
            </a:r>
            <a:endParaRPr lang="en-US" dirty="0"/>
          </a:p>
        </p:txBody>
      </p:sp>
    </p:spTree>
    <p:extLst>
      <p:ext uri="{BB962C8B-B14F-4D97-AF65-F5344CB8AC3E}">
        <p14:creationId xmlns:p14="http://schemas.microsoft.com/office/powerpoint/2010/main" val="34455560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28255"/>
          </a:xfrm>
        </p:spPr>
        <p:txBody>
          <a:bodyPr/>
          <a:lstStyle/>
          <a:p>
            <a:pPr algn="ctr"/>
            <a:r>
              <a:rPr lang="en-US" dirty="0" smtClean="0">
                <a:solidFill>
                  <a:srgbClr val="0000FF"/>
                </a:solidFill>
              </a:rPr>
              <a:t>Productive Dialogue: CER</a:t>
            </a:r>
            <a:endParaRPr lang="en-US" dirty="0">
              <a:solidFill>
                <a:srgbClr val="0000FF"/>
              </a:solidFill>
            </a:endParaRPr>
          </a:p>
        </p:txBody>
      </p:sp>
      <p:sp>
        <p:nvSpPr>
          <p:cNvPr id="3" name="Content Placeholder 2"/>
          <p:cNvSpPr>
            <a:spLocks noGrp="1"/>
          </p:cNvSpPr>
          <p:nvPr>
            <p:ph idx="1"/>
          </p:nvPr>
        </p:nvSpPr>
        <p:spPr>
          <a:xfrm>
            <a:off x="838200" y="1122220"/>
            <a:ext cx="10515600" cy="5539654"/>
          </a:xfrm>
        </p:spPr>
        <p:txBody>
          <a:bodyPr>
            <a:normAutofit fontScale="92500" lnSpcReduction="20000"/>
          </a:bodyPr>
          <a:lstStyle/>
          <a:p>
            <a:pPr marL="0" indent="0">
              <a:buNone/>
            </a:pPr>
            <a:r>
              <a:rPr lang="en-US" dirty="0" smtClean="0"/>
              <a:t>Consider what you discovered as you investigated your question, and what  you found out about how water and sand interact over time.</a:t>
            </a:r>
          </a:p>
          <a:p>
            <a:pPr marL="0" indent="0">
              <a:buNone/>
            </a:pPr>
            <a:endParaRPr lang="en-US" dirty="0" smtClean="0"/>
          </a:p>
          <a:p>
            <a:pPr marL="0" indent="0">
              <a:buNone/>
            </a:pPr>
            <a:r>
              <a:rPr lang="en-US" dirty="0" smtClean="0"/>
              <a:t>Make a list of claims you would make about these interactions, the evidence that supports them and how you would use reasoning to connect the two.  For example, one might be.</a:t>
            </a:r>
          </a:p>
          <a:p>
            <a:pPr marL="0" indent="0">
              <a:buNone/>
            </a:pPr>
            <a:endParaRPr lang="en-US" dirty="0" smtClean="0"/>
          </a:p>
          <a:p>
            <a:pPr marL="0" indent="0">
              <a:buNone/>
            </a:pPr>
            <a:endParaRPr lang="en-US" dirty="0"/>
          </a:p>
          <a:p>
            <a:pPr marL="0" indent="0">
              <a:buNone/>
            </a:pPr>
            <a:r>
              <a:rPr lang="en-US" dirty="0" smtClean="0">
                <a:solidFill>
                  <a:srgbClr val="0000FF"/>
                </a:solidFill>
              </a:rPr>
              <a:t>Claim			</a:t>
            </a:r>
            <a:r>
              <a:rPr lang="en-US" dirty="0">
                <a:solidFill>
                  <a:srgbClr val="0000FF"/>
                </a:solidFill>
              </a:rPr>
              <a:t>	</a:t>
            </a:r>
            <a:r>
              <a:rPr lang="en-US" dirty="0" smtClean="0">
                <a:solidFill>
                  <a:srgbClr val="0000FF"/>
                </a:solidFill>
              </a:rPr>
              <a:t>Evidence			Reasoning</a:t>
            </a:r>
          </a:p>
          <a:p>
            <a:pPr marL="0" indent="0">
              <a:buNone/>
            </a:pPr>
            <a:r>
              <a:rPr lang="en-US" dirty="0" smtClean="0">
                <a:solidFill>
                  <a:srgbClr val="FF6600"/>
                </a:solidFill>
              </a:rPr>
              <a:t>Water pushes sand </a:t>
            </a:r>
            <a:r>
              <a:rPr lang="en-US" dirty="0">
                <a:solidFill>
                  <a:srgbClr val="FF6600"/>
                </a:solidFill>
              </a:rPr>
              <a:t>	</a:t>
            </a:r>
            <a:r>
              <a:rPr lang="en-US" dirty="0" smtClean="0">
                <a:solidFill>
                  <a:srgbClr val="FF6600"/>
                </a:solidFill>
              </a:rPr>
              <a:t>	When </a:t>
            </a:r>
            <a:r>
              <a:rPr lang="en-US" dirty="0">
                <a:solidFill>
                  <a:srgbClr val="FF6600"/>
                </a:solidFill>
              </a:rPr>
              <a:t>we let the water 	</a:t>
            </a:r>
            <a:r>
              <a:rPr lang="en-US" dirty="0" smtClean="0">
                <a:solidFill>
                  <a:srgbClr val="FF6600"/>
                </a:solidFill>
              </a:rPr>
              <a:t>Sand pieces are small in </a:t>
            </a:r>
            <a:r>
              <a:rPr lang="en-US" dirty="0">
                <a:solidFill>
                  <a:srgbClr val="FF6600"/>
                </a:solidFill>
              </a:rPr>
              <a:t>front of it.		</a:t>
            </a:r>
            <a:r>
              <a:rPr lang="en-US" dirty="0" smtClean="0">
                <a:solidFill>
                  <a:srgbClr val="FF6600"/>
                </a:solidFill>
              </a:rPr>
              <a:t>	move </a:t>
            </a:r>
            <a:r>
              <a:rPr lang="en-US" dirty="0">
                <a:solidFill>
                  <a:srgbClr val="FF6600"/>
                </a:solidFill>
              </a:rPr>
              <a:t>fast into the sand, 	 and are easily carried 				the sand was washed 	 by the force of water 				</a:t>
            </a:r>
            <a:r>
              <a:rPr lang="en-US" dirty="0" smtClean="0">
                <a:solidFill>
                  <a:srgbClr val="FF6600"/>
                </a:solidFill>
              </a:rPr>
              <a:t>away</a:t>
            </a:r>
            <a:r>
              <a:rPr lang="en-US" dirty="0">
                <a:solidFill>
                  <a:srgbClr val="FF6600"/>
                </a:solidFill>
              </a:rPr>
              <a:t>.</a:t>
            </a:r>
          </a:p>
          <a:p>
            <a:pPr marL="0" indent="0">
              <a:buNone/>
            </a:pPr>
            <a:endParaRPr lang="en-US" dirty="0" smtClean="0"/>
          </a:p>
          <a:p>
            <a:pPr marL="0" indent="0">
              <a:buNone/>
            </a:pPr>
            <a:r>
              <a:rPr lang="en-US" dirty="0" smtClean="0"/>
              <a:t>	</a:t>
            </a:r>
          </a:p>
        </p:txBody>
      </p:sp>
    </p:spTree>
    <p:extLst>
      <p:ext uri="{BB962C8B-B14F-4D97-AF65-F5344CB8AC3E}">
        <p14:creationId xmlns:p14="http://schemas.microsoft.com/office/powerpoint/2010/main" val="1383709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Assessment</a:t>
            </a:r>
            <a:r>
              <a:rPr lang="en-US" dirty="0" smtClean="0">
                <a:solidFill>
                  <a:srgbClr val="0000FF"/>
                </a:solidFill>
              </a:rPr>
              <a:t>:  Making a Claim</a:t>
            </a:r>
            <a:endParaRPr lang="en-US" dirty="0">
              <a:solidFill>
                <a:srgbClr val="0000FF"/>
              </a:solidFill>
            </a:endParaRPr>
          </a:p>
        </p:txBody>
      </p:sp>
      <p:sp>
        <p:nvSpPr>
          <p:cNvPr id="3" name="Content Placeholder 2"/>
          <p:cNvSpPr>
            <a:spLocks noGrp="1"/>
          </p:cNvSpPr>
          <p:nvPr>
            <p:ph idx="1"/>
          </p:nvPr>
        </p:nvSpPr>
        <p:spPr>
          <a:xfrm>
            <a:off x="838200" y="1825625"/>
            <a:ext cx="5187462" cy="4351338"/>
          </a:xfrm>
        </p:spPr>
        <p:txBody>
          <a:bodyPr/>
          <a:lstStyle/>
          <a:p>
            <a:pPr marL="0" indent="0">
              <a:buNone/>
            </a:pPr>
            <a:r>
              <a:rPr lang="en-US" dirty="0"/>
              <a:t>There are 3 ‘houses’ in the land depicted above.  The channel in the middle becomes a river after rain.  Use your understanding developed during this unit to </a:t>
            </a:r>
            <a:r>
              <a:rPr lang="en-US" dirty="0">
                <a:solidFill>
                  <a:srgbClr val="FF0000"/>
                </a:solidFill>
              </a:rPr>
              <a:t>make a claim </a:t>
            </a:r>
            <a:r>
              <a:rPr lang="en-US" dirty="0"/>
              <a:t>about each of those houses.  </a:t>
            </a:r>
            <a:r>
              <a:rPr lang="en-US" dirty="0">
                <a:solidFill>
                  <a:srgbClr val="FF0000"/>
                </a:solidFill>
              </a:rPr>
              <a:t>Provide your evidence</a:t>
            </a:r>
            <a:r>
              <a:rPr lang="en-US" dirty="0"/>
              <a:t>, based on the investigations you did and recorded in your notebook, and </a:t>
            </a:r>
            <a:r>
              <a:rPr lang="en-US" dirty="0">
                <a:solidFill>
                  <a:srgbClr val="FF0000"/>
                </a:solidFill>
              </a:rPr>
              <a:t>your reasoning </a:t>
            </a:r>
            <a:r>
              <a:rPr lang="en-US" dirty="0"/>
              <a:t>about that evidence.  </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014" y="2299433"/>
            <a:ext cx="5522654" cy="3166795"/>
          </a:xfrm>
          <a:prstGeom prst="rect">
            <a:avLst/>
          </a:prstGeom>
        </p:spPr>
      </p:pic>
    </p:spTree>
    <p:extLst>
      <p:ext uri="{BB962C8B-B14F-4D97-AF65-F5344CB8AC3E}">
        <p14:creationId xmlns:p14="http://schemas.microsoft.com/office/powerpoint/2010/main" val="2677073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842" y="0"/>
            <a:ext cx="8613266" cy="1065646"/>
          </a:xfrm>
        </p:spPr>
        <p:txBody>
          <a:bodyPr>
            <a:normAutofit fontScale="90000"/>
          </a:bodyPr>
          <a:lstStyle/>
          <a:p>
            <a:r>
              <a:rPr lang="en-US" dirty="0" smtClean="0">
                <a:solidFill>
                  <a:srgbClr val="FF0000"/>
                </a:solidFill>
              </a:rPr>
              <a:t>Assessment</a:t>
            </a:r>
            <a:r>
              <a:rPr lang="en-US" dirty="0" smtClean="0">
                <a:solidFill>
                  <a:srgbClr val="6600FF"/>
                </a:solidFill>
              </a:rPr>
              <a:t>:  Representing your Model</a:t>
            </a:r>
            <a:endParaRPr lang="en-US" dirty="0">
              <a:solidFill>
                <a:srgbClr val="6600FF"/>
              </a:solidFill>
            </a:endParaRPr>
          </a:p>
        </p:txBody>
      </p:sp>
      <p:sp>
        <p:nvSpPr>
          <p:cNvPr id="4" name="TextBox 3"/>
          <p:cNvSpPr txBox="1"/>
          <p:nvPr/>
        </p:nvSpPr>
        <p:spPr>
          <a:xfrm>
            <a:off x="360218" y="1344324"/>
            <a:ext cx="7038109" cy="6124754"/>
          </a:xfrm>
          <a:prstGeom prst="rect">
            <a:avLst/>
          </a:prstGeom>
          <a:noFill/>
        </p:spPr>
        <p:txBody>
          <a:bodyPr wrap="square" rtlCol="0">
            <a:spAutoFit/>
          </a:bodyPr>
          <a:lstStyle/>
          <a:p>
            <a:r>
              <a:rPr lang="en-US" sz="2800" dirty="0" smtClean="0"/>
              <a:t>Observe the Joshua Tree Rock Feature  or the American River Canyon.  Using diagrams and words, explain how you think ONE of these structures was formed.  </a:t>
            </a:r>
            <a:endParaRPr lang="en-US" sz="2800" dirty="0"/>
          </a:p>
          <a:p>
            <a:endParaRPr lang="en-US" sz="2800" dirty="0" smtClean="0"/>
          </a:p>
          <a:p>
            <a:r>
              <a:rPr lang="en-US" sz="2800" dirty="0" smtClean="0"/>
              <a:t>In your writing, </a:t>
            </a:r>
            <a:r>
              <a:rPr lang="en-US" sz="2800" dirty="0" smtClean="0">
                <a:solidFill>
                  <a:srgbClr val="FF0000"/>
                </a:solidFill>
              </a:rPr>
              <a:t>make a claim</a:t>
            </a:r>
            <a:r>
              <a:rPr lang="en-US" sz="2800" dirty="0" smtClean="0"/>
              <a:t>, and then back it up with </a:t>
            </a:r>
            <a:r>
              <a:rPr lang="en-US" sz="2800" dirty="0" smtClean="0">
                <a:solidFill>
                  <a:srgbClr val="FF0000"/>
                </a:solidFill>
              </a:rPr>
              <a:t>evidence</a:t>
            </a:r>
            <a:r>
              <a:rPr lang="en-US" sz="2800" dirty="0" smtClean="0"/>
              <a:t> from your investigations, our class discussion, your group models and your claims/evidence writing. </a:t>
            </a:r>
            <a:r>
              <a:rPr lang="en-US" sz="2800" dirty="0"/>
              <a:t>Include in your discussion references to </a:t>
            </a:r>
            <a:r>
              <a:rPr lang="en-US" sz="2800" dirty="0">
                <a:solidFill>
                  <a:srgbClr val="FF0000"/>
                </a:solidFill>
              </a:rPr>
              <a:t>WHAT</a:t>
            </a:r>
            <a:r>
              <a:rPr lang="en-US" sz="2800" dirty="0"/>
              <a:t> happens, </a:t>
            </a:r>
            <a:r>
              <a:rPr lang="en-US" sz="2800" dirty="0">
                <a:solidFill>
                  <a:srgbClr val="FF0000"/>
                </a:solidFill>
              </a:rPr>
              <a:t>WHY</a:t>
            </a:r>
            <a:r>
              <a:rPr lang="en-US" sz="2800" dirty="0"/>
              <a:t> it happens and an idea of how much </a:t>
            </a:r>
            <a:r>
              <a:rPr lang="en-US" sz="2800" dirty="0">
                <a:solidFill>
                  <a:srgbClr val="FF0000"/>
                </a:solidFill>
              </a:rPr>
              <a:t>TIME</a:t>
            </a:r>
            <a:r>
              <a:rPr lang="en-US" sz="2800" dirty="0"/>
              <a:t> might be involved. </a:t>
            </a:r>
          </a:p>
          <a:p>
            <a:endParaRPr lang="en-US" sz="2800" dirty="0" smtClean="0"/>
          </a:p>
          <a:p>
            <a:endParaRPr lang="en-US" sz="2800" dirty="0"/>
          </a:p>
        </p:txBody>
      </p:sp>
      <p:pic>
        <p:nvPicPr>
          <p:cNvPr id="13314" name="Picture 2" descr="https://wildyoga.files.wordpress.com/2012/04/2012041513592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875" y="3971549"/>
            <a:ext cx="3635217" cy="272641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www.desertusa.com/video_pages/jt-rocks/jt-rock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4920" y="1344324"/>
            <a:ext cx="3736464" cy="210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85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7217"/>
            <a:ext cx="10515600" cy="1325563"/>
          </a:xfrm>
        </p:spPr>
        <p:txBody>
          <a:bodyPr/>
          <a:lstStyle/>
          <a:p>
            <a:r>
              <a:rPr lang="en-US" dirty="0" smtClean="0">
                <a:solidFill>
                  <a:srgbClr val="FF0000"/>
                </a:solidFill>
              </a:rPr>
              <a:t>Assessment</a:t>
            </a:r>
            <a:r>
              <a:rPr lang="en-US" dirty="0" smtClean="0">
                <a:solidFill>
                  <a:srgbClr val="0066FF"/>
                </a:solidFill>
              </a:rPr>
              <a:t>: Applying your Model</a:t>
            </a:r>
            <a:endParaRPr lang="en-US" dirty="0">
              <a:solidFill>
                <a:srgbClr val="0066FF"/>
              </a:solidFill>
            </a:endParaRPr>
          </a:p>
        </p:txBody>
      </p:sp>
      <p:sp>
        <p:nvSpPr>
          <p:cNvPr id="3" name="Content Placeholder 2"/>
          <p:cNvSpPr>
            <a:spLocks noGrp="1"/>
          </p:cNvSpPr>
          <p:nvPr>
            <p:ph idx="1"/>
          </p:nvPr>
        </p:nvSpPr>
        <p:spPr>
          <a:xfrm>
            <a:off x="838200" y="1825625"/>
            <a:ext cx="5316415" cy="4351338"/>
          </a:xfrm>
        </p:spPr>
        <p:txBody>
          <a:bodyPr>
            <a:normAutofit fontScale="92500" lnSpcReduction="10000"/>
          </a:bodyPr>
          <a:lstStyle/>
          <a:p>
            <a:pPr marL="0" indent="0">
              <a:buNone/>
            </a:pPr>
            <a:r>
              <a:rPr lang="en-US" dirty="0" smtClean="0"/>
              <a:t>A glacier </a:t>
            </a:r>
            <a:r>
              <a:rPr lang="en-US" dirty="0"/>
              <a:t>is a layer of ice that doesn’t melt from year to year, but does move, as individual particles at the bottom layer slowly slide.  Use your model to explain </a:t>
            </a:r>
            <a:r>
              <a:rPr lang="en-US" dirty="0">
                <a:solidFill>
                  <a:srgbClr val="FF0000"/>
                </a:solidFill>
              </a:rPr>
              <a:t>what you think will happen to the rock beneath this glacier </a:t>
            </a:r>
            <a:r>
              <a:rPr lang="en-US" dirty="0"/>
              <a:t>as it slowly moves towards this sea.  Use diagrams and words in your response, and be sure to make your thinking visible as best you can</a:t>
            </a:r>
            <a:r>
              <a:rPr lang="en-US" dirty="0" smtClean="0"/>
              <a:t>.</a:t>
            </a:r>
          </a:p>
          <a:p>
            <a:pPr marL="0" indent="0">
              <a:buNone/>
            </a:pPr>
            <a:r>
              <a:rPr lang="en-US" dirty="0" smtClean="0"/>
              <a:t> </a:t>
            </a:r>
            <a:r>
              <a:rPr lang="en-US" dirty="0" smtClean="0">
                <a:solidFill>
                  <a:srgbClr val="FF0000"/>
                </a:solidFill>
              </a:rPr>
              <a:t>Cite </a:t>
            </a:r>
            <a:r>
              <a:rPr lang="en-US" dirty="0">
                <a:solidFill>
                  <a:srgbClr val="FF0000"/>
                </a:solidFill>
              </a:rPr>
              <a:t>any evidence </a:t>
            </a:r>
            <a:r>
              <a:rPr lang="en-US" dirty="0"/>
              <a:t>that will support your argument, and </a:t>
            </a:r>
            <a:r>
              <a:rPr lang="en-US" dirty="0">
                <a:solidFill>
                  <a:srgbClr val="FF0000"/>
                </a:solidFill>
              </a:rPr>
              <a:t>provide your reasoning</a:t>
            </a:r>
            <a:r>
              <a:rPr lang="en-US" dirty="0"/>
              <a:t> as well. </a:t>
            </a:r>
          </a:p>
        </p:txBody>
      </p:sp>
      <p:pic>
        <p:nvPicPr>
          <p:cNvPr id="4" name="Picture 3" descr="http://www.ux1.eiu.edu/~cfjps/1300/holgate.jpg"/>
          <p:cNvPicPr/>
          <p:nvPr/>
        </p:nvPicPr>
        <p:blipFill>
          <a:blip r:embed="rId3">
            <a:extLst>
              <a:ext uri="{28A0092B-C50C-407E-A947-70E740481C1C}">
                <a14:useLocalDpi xmlns:a14="http://schemas.microsoft.com/office/drawing/2010/main" val="0"/>
              </a:ext>
            </a:extLst>
          </a:blip>
          <a:srcRect/>
          <a:stretch>
            <a:fillRect/>
          </a:stretch>
        </p:blipFill>
        <p:spPr bwMode="auto">
          <a:xfrm>
            <a:off x="6477245" y="2031817"/>
            <a:ext cx="5304448" cy="3434862"/>
          </a:xfrm>
          <a:prstGeom prst="rect">
            <a:avLst/>
          </a:prstGeom>
          <a:noFill/>
          <a:ln>
            <a:noFill/>
          </a:ln>
        </p:spPr>
      </p:pic>
    </p:spTree>
    <p:extLst>
      <p:ext uri="{BB962C8B-B14F-4D97-AF65-F5344CB8AC3E}">
        <p14:creationId xmlns:p14="http://schemas.microsoft.com/office/powerpoint/2010/main" val="221400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90839"/>
          </a:xfrm>
        </p:spPr>
        <p:txBody>
          <a:bodyPr>
            <a:normAutofit fontScale="90000"/>
          </a:bodyPr>
          <a:lstStyle/>
          <a:p>
            <a:r>
              <a:rPr lang="en-US" dirty="0" smtClean="0">
                <a:solidFill>
                  <a:schemeClr val="accent4">
                    <a:lumMod val="50000"/>
                  </a:schemeClr>
                </a:solidFill>
              </a:rPr>
              <a:t>Grand Canyon Satellite Image </a:t>
            </a:r>
            <a:endParaRPr lang="en-US" dirty="0">
              <a:solidFill>
                <a:schemeClr val="accent4">
                  <a:lumMod val="50000"/>
                </a:schemeClr>
              </a:solidFill>
            </a:endParaRPr>
          </a:p>
        </p:txBody>
      </p:sp>
      <p:sp>
        <p:nvSpPr>
          <p:cNvPr id="4" name="AutoShape 2" descr="data:image/jpeg;base64,/9j/4AAQSkZJRgABAQAAAQABAAD/2wCEAAkGBxMTEhUTExMWFhMXFhgaFhgYGRogHhsfHhsZGhoYHh4YHSggGholHRgYITEhJSkrLi4uGh8zODUsNygtLisBCgoKDg0OGhAQGy0lICUtLS0tLS0tLS0tLS0tLS0tLS0tLS0tLS0tLS0tLS0tLS0tLS0tLS0tLS0tLS0tLS0tLf/AABEIAM0A9gMBIgACEQEDEQH/xAAbAAACAwEBAQAAAAAAAAAAAAAEBQIDBgABB//EAEIQAAECBAQEBAQEBQMCBQUAAAECEQADITEEEkFRBSJhcROBkaEysdHwBkLB4RQjM1LxB0NyYpIVorLC0xYkNESC/8QAGAEAAwEBAAAAAAAAAAAAAAAAAAECAwT/xAAiEQACAgICAgMBAQAAAAAAAAAAAQIRITESQVFhAxMygSL/2gAMAwEAAhEDEQA/ACcXJQZSWZALO9X9Pv0grgP4WkYiWuYVLITMRLaXlYvlckrDmqrA/WC+E8FRipf82ZNGVYQAhDvyBWYsk+X21XCuFlJxITisTKTKxJlASiwUE5RmPKXWxYAVUQAHNIw+KNK2a/JK2Yb8VYISp82WkEoRMUgUvlJ/M7u2jQiOFo5Dd79K+UfT+F/hSVNVi1Tp09Xh4hSc2XMpdjmVyE5ujBzSMbx3hiZOInSgsqTLmKSCpnIGpZhClexKhPh55QC4II1Sf2raPcUoLRYFepDC/wA9YpWXU2UdWevW8RWWIqwf09IkTqsFU+UHqB2De5L16fK0CLZ9D2tBc/K5Yk+VOwzF/WKAkdfvzi0zJsoptFolftHuUPT9I4KI7fdYdispmSXekQMltHGkEvrQj5RdJIOgar3/AF0tBYUV4bDZk5gByXt9lmr3EeoQFDS+1vt48lzACff949UwJKaJYtuRsWhDRFUsfJ/lGi/09/C8niOMXImLWhCZC5jy8uZ0rlJY50mnOfQRnXNQdm+TQ1/BvF5mFxJXKWZalIUjMAk0UUqbnBDOhOj+8NOsjWz6hi/9F8FLlrWcRiyEpUpgZLlg7B5YDltTAMj/AEv4apIV/E4vLzs4lVCCXNJbgZRm0LEWLgJsf+P+IJUofxRCQkXRJrv/ALftAOC/H3ElzP8A8oJTqTKkClTlfw9XNOsVziBvsL/o9gzlWnEYkC4H8r0/pvHcY/0vw8qTOnJnTipEpawk+GxKUkgHktTSPnkv/UbiZUSnElKQwpKk9Az+HBuG/HePnBUubiVKlrSUq5ZKXCqGuTZ7QXEafg2/4E/DSJ8hS1KUkpmZWAQaZEK23UYc478P4eUpKFKW6qghKGHMlJd9sz9gdYy/4e4rNly1CVPKUkuwyGuVIJOdJLskCpNqQenjWKN8Qum6JX/xwnKKWS1FvQ5wn4Zw00nLMUSL8qLhnFmLZhaldYF4z+HUyJmERLUP5+I8JRWgFh4M6Y4AIq8sCu5gKTxWel8s9QJuQiUHag/2/KK8Ri501UtSp0xSpS/EllpYyqyLQVFkf2rUK77wKcLBxkX43hkiWqYmZNylBSP6A5swoUjPzJ0cUBBexgTFpw6DLSZqjnz1EhNMmXMC8y7nLR6g6MT7juOzDyyp65k1w5CJRS7UJPh6WiKcbigebEFgKHJJd2SH/pUt6ARfKIqZdK/BEnFutOJW6QHHhAM9SKkglwQa6dXJn/0JI8AT/EmgmUFKSjwx+Vyzppu1BCLFcbx6CmWmeozFlyAiUwDMEkiXdmD6MYayuI4pCEpOIWwSE/DKagbVFolygloajKxgn8P4V28RbgrSeRN0B1OWbQ+hi7Cfh3DTVAImKLpChyJZjUVb79IVo4liD/vqrfklVJuf6e0Wp4nPFsQsdcsrbpLgU4sfGSI4/h6JM5ctgoAJYkB6h9I6KFTpi1FRXnWWdSyBQBgAEgfKOiW30NLyZzDcameG0mZNlmhVlUalgA7Uewh1+H+FTJkqYteNxEp5yfgUOZSik5uYMTmVptSFmDwiJUgE85AudSdEgUuWcvfq0OeDYGeyhhlqCUrAmNMygrIDCqrsU+ohQkk6CUXVmTxxxmGn4hEjEzmE5edTqdZBYrUwZyO0ZjiWOUtaiSVLUSVLVqbm9Ta/S0fQ1ylZly1LVnCl+I5fmBOYkvUP6+rBL4fKUskoQtWqnV6ctAwo3+YTmm8i4vo+dSlAOSAdL0PmKnsTHk2b/wBCUi4Z71r8ofcZlpf+XIyh2CklXpUF/LWEM1ArUEnvT7/SE9mbvQOv7vEfDPZ9IskyyoFg7M52d27WPoY4N09/1hmRFCAC7g9vuke5XLMfvziSlZr5vL9zE0A+XcvDKRQpJHTy+3gnDSElC3Bz5CoUsRU+TAv26R4p3v8AfnEsPQjmrV+xBCta0MIa2Bqli4J/wWbpFuFUAoAqUkOKp+bE/ftHJQzpLul6joWPe0e+G9hXpDBEZnxFiD1HX3fvFUxXMOgr8/1gzwwklL0VQqDUPR7i9iHipEvMq7XaxsCwA3Nu5hAEoSZ8wBzlZIcaUa3/ACcRXMxYy5ZTgEOSW8/n7R2DxJC8wJYVYm4DljAxoNvsQD2iyXLFAbC5JAbrDTg0k5hyAUcZs7kbuDT09YFwCEpdRzX+IWcXBfRvsQ74fxBWeiEspgzt3ctWwLt0q8FgkaiTMASAPOpJFmqbxfLmk6XMKlTLZj2A+fXWC5M96OW7D6xlOVujqgqQ0TXRhq8QnKzDKPho/Vv06RZJWGb8u3+LRUFAdopYB5PUy2oKNoLCOTJUTRy0c43/AGgkSxkZUwyyS/UClWtCy9g6Qm4ikp53JmAg6UBLHtvXUQVwSaVSyVElWYli+tmeuVvkYD4hPlmYZaZjp5Xo77v096wXwfCgZphVVVhsK0c36UsIdtIVZGBoKXMWJDjp8+8VyGrV21/baCCQYIR8jk/BWf8AiD0qPlHQLxTC+IkMFGuhI0OsdGxkKQoTFpQokISkZUpd1FyNKgBjqNIdYTiXggyZciXMT/UUFPyZBnelyybXNYQ4XiZOVYkmiVpfNYUcqZLaChi3CGWfFKU3w+KfMUkk+Ct6qqersz9YiMaZcng9mYjxJs8qclU5SilADVNiVVe9OziCcPMUuisoS3Kmr93uYFlTPDzADlPMyU0FAGoQxfY7teDETSVAJTdgA131MZzTscdC7MrxCzMOUFq11D7AG28LeLB0XK06pPn5C31h/OxUsLZwGDksX1Jq2wA6vAkjDlWYsPCzHXqRRtQWDdof+krJaTM/xJKsiRLQMgJygJcBmBUf7jzGpOjwhmycuiT/AMSD31J+/ONXxfC5zkT+VFBpfXqX0jM4vApSbHNqCMrWpUqrUUJhxdox+SNApzbN9+UQKWvv5/t3j1UotYdA4PyoIilG7CKIJ+hHePAoCtvf9IsSQ2n/AGu0VlYNDV+3rvABGa+brf79IuQoCtATS1qX94gtgxLHauzDzj1SyasX3+cAI4pJAJAv3+u3zi0Sss1H/JOhNeV797xVLUkqLCma3R7CCsVPBmBqpBfYgk1HRqB+kKygVSWKgNyPf7ESNQAwpU79u3yi7iUsCYrLZ9erGAZprVyCCWGv7QyZYCpeJClS03QDVhetTcUAr5Q1mTEy1kS6AHlLdq8w87bbwgwExTgJ+KwI0q5pqbQ0nTEgsHKgOdTkkq1LnS9P8wmsjhIeSJxck1c0p7tpBiZttz7Qlwyks/3/AJhilb17fpGMlk6ovA8wk7aoYR5MxBrt9v8ASAsPMam94vwtFp2BB77fpAsmnsZYbCKHMSEqega3frC7jyFDIVkkZqki5YsWAqAB2i1QLZ1k0aouVGoSlrJD9N63CybNlrcz1k5SyEAmoeiqal2cMz3EWjNhuB4alxM+LlBDgC/Qa97QRKkpStxmypDC5AJcqZzdtf8AkNYCPExmOVJBKQlKS3YWJ1eHCFBklNiAR11gutj2FyiksxZtNRBChYwsQpi4guXNc1ihMNkml2joFmUsY6HzoXEQ4FKpTkDNKYFTl2DB1eny0g/GBBlzShJB/hcTYJP+xMPwqNXe1jrCiTiQmSAX5knPXYuCOjUi7+MlzDOCSwGExILLCSP5MxzUf+aw10hQT5ik1xB5WBWCVhxYkOGy3ObKWSp9jStbRRieNlKWQBmYBBtVWpcaDTY00iGLxJ8FMqTRBURMWNnU7l66VsWLXg4SJeQyvio8xRc6JSlCLA0SOzPFp3sVeCjC4YIS805lroU5nNHNXUQLGKuI49cplJua6qJYhqVdq17QPwmYhJUlZDpVQJTmWu4foCNRtDaXPmzD/JkBIH55l31rr5WaJlFqVjTtCk8RVNRnUWLpKmvVwKhql2oHp6puISVZlEleUksXJAF3IbsYacSxYRyDNMGVivKACcxU6dVAEmoawhNjUKnrcZHa55QGcOT5df0gRjMEVLJ+ElTCpcAeQJeIpUwLvs2/StoHmygk5cwUQ9Q7e4DjyiPip1c+f1hmSbLwXqEuNn/fpEHUXow++v3SPEzBd/nT0j2VMHW32/WGM4Sia/If5j3J3+UcZgj0TRvRtq/f0hAiaQxsAb/rpBJ1LG7179usDJmJY1Y7l/pHIWKAB96ft79ITKCOIqCpilCywkpvtXsxBp1EB41iANRtaC8R8KKOApQHYgH77QGxWTRixJptXysYaG8srSghL6P59fb5wwTPyoAzJDklgm5ZnJNhcC/WBJ9RtqBo1Pp7xHDrzKqS5YAAB+5NhVq+0MnTHPC6qUhjUP7371bQQb/EJCiE2Bb9fPvCeTiMrpQTnNHBNm3F9/KCJc3ap1Lv6n8z0DA7DYRFWaKdMfycS1dxEkYp7bN9+0KUUDKLG7bfvDHBT5cp1kFUwWSLAvRz/dQ001rGfB9HQpKh9NnS5ct1IznKVGhpSw0ew/aFk7GLd8iJbDNQAqAG57UZrmITMQqZMCVqBoHYFnYk0/Maj0MX4VTcnKcxACruxFCdSKVDvXYxa9ivwDCQrOSTmyFLk9w7e5aGuHmAAABkgADy7xQGIpYlVPM1PcF/OL8Oj7BiJyvBpGOLGCFPeCJJ1EDIW/eJu1PWIvI6LJ83sfP9Y6KMjjrHRVk0IpfD1TUBdBLCGc0CjYgakfQwX+HsBJCJpnzvCUqXNSEmW4MsyiFzHKD8IUqhpSoMdhgSiSnQSk+p5r9TBUmZ/UUV0/hsQxzMwEmZvt7NG8GuVGMk6sGwXBpIWrKuZMGdYCqJSoA0dOXV7BhUAQZxHF+HhxMRlCcoCBlpqlviBanu9YhyS0mYucop0CWDuaMAHJO/Uwg8GZOmZ1FgPgClUQBYMPzm22g6izkZVw7ATFjOQolTkrC2AdyAeo2D2g+bhsQSSpakoAPNmHkSCWAb9IqmSVIWUocKcF3KRYu/UuB5eUC47i4B51LJTspvMDL9+UDd6YsJCrjCghZ51qYAoURdhck6UNoFwdZYelSUlncVBpatfTpFXFMb4isxJLDlcl/U1MFcHQ8snYKDt1B38v8AMJ6OeVSkLcYVgly/Yj5Cgij+HWQFAEg269hciGvEcGUJdVSo8gzfCDvubjy6wTh5Ty5ZPKEs5Z6ORYAkkkHrXaHdC49GbmJIPMK6iLfF0AhtOlEvlTlAckqTXcBtKVaF07CKzMCCzu1ADqLM8O7BWgdSvOJIj3ESCg5VXGkcmGC2eop5RLOQ3y7R6olmsPv7rEFoI+/lCKLVTCpKuhSfmPmoe0dLns9B3b7+zFclbONCGL7OD8wDEaHoIATJFerD3iBmHSgN2Fez7VjlffWK1GCiZINwimClVAJIPWlE9rQyTiXZLAKpl5bsCHPYWDNakKApmF29vukFAKUSSk1FKN1Pr0iTSNNew5eNahHM+hdtH7nqY9l40MA9Hp5OKbXijD8MWpOYKDb019x6WhzwvhypbkAErID9ACabC5dxA2bR4peSeEYqS9WbtUajs/vGiXhFLDDKDy5AluQqYJJKRQst2G5cwLg0hAB5Qp+5IJuAHYfSDpuKWuXMShVUpIGV7qelKWPrE07GtC7h6wUUADF6Vu7mvUGDQqAeH5QkpCnWhRChXWxHSh8wYLQC9Yy+X9G3x/kNQWaLcw84FVoHiaASYmyqJ5o6OK8tvv1j2AQBw34JaiW5DU0+EqDt2b0jzBrJM9OZ0/w+JIdrGTMIIAFBcnfakDYAIMlAUrcEMah/hbXWja9YYzJgHiIdicJiCVZghQAkzQGDUA/ualN69EFczCX5AeNLTllysyQQFKU7Ps7pSXoVG35haCPBlLQFoLEEEEuLGhAIra4AgnhfDxLPiujKQSV8updsyncPUmj+cGlaVixUQGfK2gFzYUJ1NdImc/A1ExfFytRL5S1aGvSoo/S9YQLHMMzk3BNbfftH1CbkRlaWjMlGoDvzHMc1Bf6CEcrhIxM8Tp1ZaTUD8xYlmDAJBKSd7dRcWujJxZkJnCVJT4k6gNk6k6OAOVL39oL4Xw2YDmUkJSGLk7uLVL209KRtFyZE2bMJS8qU3KRRS1OVEvQ0CbfqYFx6RPVMyEJlApKiGzKZghKXdnIJfv0h7F9fYDPkJqpCAotQWDgfEdcqQ4yjc62rk8NyMiYc0xaTlQlyP7sx0uGpv3hlxFaZYypZKkEEClAp9RcvEMBKQVKnqK1BMsNmYOSWADXHfeCsFcRZIw5JINJctOZcw0zTDUqtzCtPLeF+O4gJf9NLEkkqcOxsaO1C9Dr0g/iOKmPkSnkCwpVgA5JYk9KAnaFOPlqmORmQkNmW5CdNPYAQYIkZ/GzUqIKQB083uXJ8zFeaIzkgEs52JjnizIuzU+/vpEs2p8hFCYsBpCHZ5mPvEkkuDarP6NBOBkBa8hLEij7x7xbCiUoIzAqdyBoCzP1bSJvNDrsEnzMzU8/rFCotFfv7EcUuSer+v6RVjUXLRVLQe0OsHjFZsqj5gCg1oRUu3t5ALUKN5locYHDpZgBzAsWGYjUF7mE8mslGOAvD4hVRkKtQpFA7M+1HbyhlhMSGBGYL0J1cub309oUTMQhLEKXnVUgMLbvr1cDygmTPpnmA2sb9H/eAUDQy8elIdSDo6g+97VfdohLmrUsrynKkgS0DddMxYVo5J0tu+dTMmTJZWVEIdgh7jWt3Nr2hxw6XMQUoUsg5QpjcJqMp1JDClbjaG1aKuizAShLUpJuqpVdzavXc6N2hiQ166RXiuHlQdJBUfgAAGT/qPRmG7PbQXD8QQlKUKdwEhLAO/wDawd+4owG8Yzhyz2aQlxx0MjcUiaRFaTS+v30jzxNo50bssUSTHRKVJer+8dGii2RyQs4DJNQObMmgY/lINa2vV4JKsoWqYZYUcNiggA6eFMYMHJLnuXpdhDC4vJLLMHQA7ebXetPTaNJ+EsDInIWvEokrmhQCfEXlypZwAwLh46IbOeTwZtGNllWZZUpuVAIo6GzEblzs7N1g+fxMFKUy1JBN3eg3ADZlHQQDxPwkzpqAEhCZ00SyKhs1u1APMxHhklMzMcg5iK2sGyp9rbDvEuk9FK2g1UhADFZUokkksColjQb8wswHlFmIUiWhILAJFkkagm/ep3gLg0gmcsrYqQAA4ctmIUz0DlI0F9WinicgzJ6gxISQHJommYqLO5q3l1MNRywvAtm8SUqQJUuUtlB1KFCo0qHL0qPIRUvjp8IS0ymAfMSKnQKpQsXjQScAZalLzikpTCj35lHQPRu5hdhcIlcrPMDSmcN8SjqAxoH16tFqaJcWLsLOMwZHQhwQ5Bs1VqNgH6Q08OaElIIVJdxpmYUejm1A8JUSVJmISGlJmAkVJBANE1oz97CHIw01IAJCjMLAEpYlrs4IoD6RTJjfZYooKQkfypSSVTAXK1n+3cvQdhCTjk8TOUMAkVCwRXdqgM5Z94bYtkpUAoqIUnmLAFtq0SA8ZLixGZsvMwdQU47DKGNGGZzrd4y2E3SE2KIJ5fh0+sMOHYJJSFqBN6aUt5QGiQSbFqVagFh76xop+GSmSkKoHrSrJDsKalqmlfVyZglYvw6UlRYcqXJLM70sLUBiqRJSAqaQWBZNqnU/q+jQfwzDpKiACApmdnNDX/pBgTiM0JRLSTXJmbYqq/dmp1hdi4ilUx1Eu1Yuxas8wkByW6vyj6QGI9JvF0VomS0cVFmi1MlRApXRxf76xZgMPmqfykU3v9BAVzpUilEpTFnZq9dfPeGGBxQKMmUcoLAO6idX0ZvR4hxAZUgKuSom9nIAt016QtlLINDWFsjJoMPJSkhU0hy4IJ6F3o7PTrrHT5ypqiohg4LNvVz3oG2ijAqTOyosqqlqL1sA7CwcmGkudJSxQHyggLWaWWScooHa5/u0hWXGRLhuGKkuQQkMWNAQXZjvQiCZ+OALpAzVLh36hzcF/eK8VxMpoeaxVdkuzADUsLd4HwwSqbWpNEJAfMXtSpAqe0NGyG6lGYHmzVBKmASnWr1agHk8Tkp/+4GUUUCSW0yA6gs5pcRfg5cpJ8SbmmTA2VKtAWq1iTmUNg3p5jgpsySPESQeiVMwA6ix71MLuivYetLh/vrEEI617QThliZLChtV2DtdRpR79jEFSi/a/wBI5/radG3NNHgBa2u8dFhSQzEVFi1BUCtLsfQx0aVJE2hHNnrYVSRRwO7vpWlNoCmy0qU8xIWzM+nTa7w5mSgEh2BpQN7v1+6wsxUu4ytVwWb2e0U2ZJIWDEeEp0hg/wANWO1D661aNdwZCUSUEof+XmLVLElQcPWhBY9Yxk+XvXf/ADp/mNZwvEHEALdkl+UPQpAFSCCw0Dt5wpPAJZPOHYqXKWuYrMVqUSwFAHKqklncuwjyVmmzJiy6AsrYaPQAP2HqekXYeUnMpRDpzFlG9N67vSsVY7iKUFkij1AG16ebdwYbn0grsnLktLCDMYFGWYyUgs1Wtq7HT2gTEYpK1JllZTIlIBUQAHIDsHuWf3hBipxdT1UQA7/DWw3sz9TA82acqh8OYMQD8XQn7tCS9g5Dfjs8qyGWhhLCcjlywDJfyajvBvDeKJ8HOKTVMgXcVdV7/CPSCuIAJRkHxqJZEsXIGpLqUWppCb/w6ZInJSbqRmITloaUq7NUetbxqsoPYzwi5aiEbukAkhyzuWAoGO5qPMT/AMKC5iZbOwzLcVOoQGDMM1b1J2ENJM1ayEhIzfEVnQCrOAwqbBiSRBc2cJZUsJDrPKTanS9Ne0R2DViXHYUJ8RS7ZwQ5vkBAubOdNQY94thUgpOUFKE8qb5lqswuWSlz2FYsweAMxedSAEpIUsqV8ZFgKWq9gCwgzFozTiCvIwGZT6a1IVUhwz+0FZJpCLheDUlKp0xJcOpRdItQJAB7aRmeL4dY5ll1kuof2vYd+n7xt+IcTASmWgZUVAIIegPMToRQ17whVh0LBy5llIchRoSqiQNcxehhrBDRlkJJB6B/0/WCuFYoIUQUpKVBjmS4sRv1h7M4WJachbxZpAYUAapY1ZIYVuflTL/DgGV1uVKpRnAd/YP5iK5EUz2eF0ITKDKSoEID0LiuurvTyEFolVVNV4eViuiAFPbK97t5Vg7CYE8w/KCphrTbpUU6i0T4gsS5ZSJYfMCsZbgjl6syjTpCtspIxfEJZ+JR5lcx7G3enoG3heYbcWxq1FWZISVFzRj0HYbQryxSJeyWHxJQSRsYYcMUSgvVlCnSmb5fOF8+QpBZQYs7U92tDf8ADcoknMnlNRS5Djaz/dYUtAkMcLIzFSieVTqNq5VXLWvpWsMeHpdRNcyhlSwFEkV1oWo/esC4CXQAIK7jUNQqUrZg4DnaHWBRyMbgtpV2Ye3m8JGsYgcpKZR5UATCWBNe5L6+f6QxwYmTaqzFBUUpQGY6Eqs9mGzHzH8R1KBCXSoB2rlIFa9VCnaGE7E5ZLShd0hRYWBJZrHc9ekNqy7KsFhVZ1XbmQkg3c1YBhUAOYun45KEAKIUtwkZfiVo1W7PreAZeFneGgy1hRWkHMQUtcUFyKk9adIvwvCky9PEmOecirkMyQXYN/mE5JAk2WSsTkmTZk0lyvInsl3awqSPQbR0KuIS1JZEkBSi6lZ8pFKMHcPVP28dDpMWUaeZic0tICfygAWammZnufP1hDxBKyCMtiXOUgWF+1KQ5lYkZQsg0SCEBKhoKEgEAavCnHyyoZlLKxploB0A0r01rCkJCQyFElLuAHUQNu3eCuB8R8NK0MXckUrVgezMD5GOCiAsFRCmAAJt63jydIKrFxq1L3PtGbZdDHC8VaVcgA8pLau1KtY/5hXxTiBIyEJLVoTrr7+m2o0zh6g5NgNG6W+sCzQ5okgWY7wk0tCab2SSKvp8zb9HgrhakS5oWtiEgqTX8wqA/wBuWio/000N9u1YkMKtRCRdR5UjUmwHtWAbQ94TNVMUZ+QzJinSmnLLAqRmOpfuYpx8gpnIUvKlzmIBDsRY1sC3QQxxWKTh0IlDKWASNgxGZZFqlzuSRAskpEvxp6SHSyQWzKdlPWyRt2Pe4sEH4OQgPkLcpCphc6AsATSrCgeAlTypKAVWWoAWs+t2d4mmUEqTLAVnUKpS1zXLUkBga7NA2OkplTUqTUg1RcqoAS4trU0i0IMxeK8KUhEs5lzFFSg4cjMVVNWOUAOX02gNchSudb51lmBqCAKOR2c636RPhhkLJmTVKM16igUkjQXADFuua8PZEuT4firQo8xKEqJUouEB9mIBIB6HUQP0IQYvg0lnAUo5WzlTpSAKqJAGgoH16ExfhOEKRLSOUOEqSauVMSCp7m5byg8JzysxRld+QBkgAkBN7fR6RUt5q0KJYguBmLsAQ/kAau94naE49gEjCJkoK+Zc2YrKMzEliKPZIapvcbRXh5AV/Nmg5lE+EkZiAljWlHUd/lB+JAROZQLFJUKAXBDJD8oLtuz7wVISoEAk8soOBucoVQ0dqfK8JxYJCsqRJAKcznRVHDNlYMH6jV4XzpiyrKAhcxQfMpiEtS9/rtBomTJqvFUQUJcJNAkB2JL2BD0vftHYAqUFKCUkOEpKUsNSfcgMNjDbpBVmdx3CJsxQeYC5ISASQBowYVLGw0cx2C4KJalzDmKZVNKqFKedPftpSQl1BgrlUgK6go00DqPl1hdxOXnR4aCfDTUrb41VCldeY9hWDJPAxmOmFUxRUGJNb/r5Qx4dxVQKUAgGgcjQaWOgbzgFeEJWyTmcsncvaNDI4BLCU5hzBDqqaEfFQGG6IotwmKUFEImKIIYqCQy1MKB6M+vXWGmHkqDZyfEYEghmfvV/usTk4MITJTLBKyoKAJqBdy4oWJLtvBq5BHMMhIDsmmpPnRjCRtEr/ggpYURzBQbffeLMRNQiUGJLrJFqM61N/wBtfKBUrBBZy5NC5c3JbtCvhxVJZyVoWokJSXAJ+Ilx0KWdiWtGmEGTU8GBEiVmBByk1uxKlDtykRdMDht7v93gfhk4KT4ZL5AMnVFm7i3aL5qx5ff+LxzzjmzSDxQHPlgK6ANcAdG2Dfe/RZkN7DqB+sdGiWAtF0hKsg0SctQDmICep3+RMQQnRZGUGxHl9+cEYeQ0tPOzAOdKu3yaB5sk5rO+v1iJSfaBRXQtxGDBzFLFJ/MTQv536vcxXKwixykC7ltAO0Mjh0kOCPQn9GijEoIDJLK32/eM5M0SBsXNQpDMXI6dvMwhEkAsX3I6xoEHVSBmuDo/aF8+W531J13NYES0CAKyGv5ie3TtQwKjGLQvMDzhJAN9Cn1rDLIMoqWNQB6QunoGZwA2u/3WGmS4hCcUqZPQkKIBy5go0YDMok6/m62hoMemZNM5ZBly1FMsEGqmcqYbOTd6dIzS8KRoe7+4jpiykMCbH3DE+lItMiqNLgeITFzMkhPMqq1n4lWPMr8iOg31MNEYFEplzlAk5WSl+YhiSaORozQl4Li1KlJkylZSA81YHwgrIfRyxFeo7i6dikZ/BkEqVMISqasvSlA+nbYCsWmKzpGLSmetRl8szKqWCHBUKHfQA1hxi55yISS8yYpS1eaaV6AJHrAIRLU8r8qVc6i7vTLLQBVybnvAKZEy6ZhZCVKqxIFKc1S9tbdYtNMGaASEpQcy+WX8aizEsS1CMqUnQdHtCAcQ+JKFfzXISBXMlr3YUJo+gik4aYtKkGapspXlFAxUMz6qNdTrBWI4dKMhAyoSoszO7OwUelKDWlawsBklNXK8BKVOZi1Gr1SLVDX/AGihM2YWkpWFKVQqaqU2Nd7B2NTA3EcGsAlS+YFIBy8yqgOakBqlzWnlE08KWtRZQCQ1Q4Ua/F7no7loBNMerwCEhKUlRUB/td7OaAaObvEkSQhCSVqoFEnNcgpcA0LBiKaQvM9cotmKktVVXNHALaXDjSAOMcUMzKiWxYBJUKAE5lNXUAfOFSY9BmLKDMCVrBASWynsSkva94lilylIUkHKkgCiQSEJZvipVRcxRIw0tCW8QZqH4HbuRd39hvF0zhyDLTnzHN+UAgqYkgsmoemuukDoYHh5ctSnlpVllpUpSyPhpRLmjl37QZKkL8MKWpswDJYOXACj0fMaaQZiZSZMtMlI0PIPUv7xxKykEsJkxBOnKlwwFWDgue28IVAqsXklqmUVMUMgFmFP/MdhBIxksJSygV5Wy9KJSPUH30gKa2XKQwzOlVr/AJmGmo+ggbFcIlc3MsrCRYKLbHlcD11g5pOmVwdWi/C8TExM4LAcJWFOSCQElLJOlaU3iniWGCEIcoYMJjuCLh2cOOVRfbekAYAolhRQrxFBgcwdgyX+O+w7OIImy0zHXQApJAWrlq9Mtz50oLRTyyVhDnhuGPiEZsxEsqGR2ZVhzVqEqJboIYhB0qWs43A8qkVhdwpYS6gsqCkoIYKFAFNQjLUk1+sFSJiwXarXD03anawiJK2XFl+HQp1AobKwdruHoL6/bx0WTim6nJ2Ic+/Zo6KjoTLcLhJipaQZpOUAhJAAFlDqTVvWPMXJWEsCCXYlvI3JizheMBloSUnKQlL2c6klXy7RdOkpzUmF2JIYGgoT2iZW0CoWy5eWj0aK5sp9hW+14sxKS5az307v1FYElJZ7mwdi3atHoYy4Ps15roonTA1H+6QJLks/KCDenrBa5JtYMzkH0G3episYcBQD3Ae/084GFgWISzZaiuvt8oAmzbABq1pX18/lDTEzEoYZHJNXa24297wNjUpcEFkhgqge3+S/SAHkEm5curn6t+kLJqFEsBam+tofLw4DKoR6+fyi0LKtGHX0gTolxsz+GnrlhYDc6WV2cHy284vwGZSgQSlbjL97xbxTDN8Ny1Ei37VgdKGZixBABBqDvFqRm4mmwqFYbDqzEidMUcqQapcMHPv084VyeKpTnJeoAAZnZ2c3ax6tFOGxIAZYOYEC9hVwOtX6/NfipiXLFRPV/wDJ827RXRFjzGYxSDSqQhnp+YUD9wfKJcLxiMiVTFEeGUkBX5qEApBukUOoeM0uco3JIZt6dB+kG4fF5QEpxJSSSlvDcJFKqUUIzEtUtm760lYW7GsviSZilhQPOqhO3M5FK2b1GkMsPjAnOlRYFKWYDmfM1dtd4zBxKBlWuauZQpBCMppXKDQfmqog/EwdonP4imawQrKrK2VYDHUDMKdagViZYYJmhQ38tSi4LVam7NsLVgTiHChMSqYOQ0Mv+7cFR0AA1gHhnFM0yXLKQkoNUq/6RUM24du8P5ktc4JeYlQU7uqgpQs3Qd2vApUy/wBCvhfEJSWMxKkzBzFydGIavM9DWt7QZheIBS1LqucrlQl/helWq4chupiniGCTOWlEpLlwc+wAsA1AGFSRpAWHE+SVJlMSDU6l6M7EXO++kaYEaTD4ZphKnJCVZjcClEjVVyTYWiWECVKKlmmUJIqyUsaNqot2F4yKOKTJasqwoOnmYuS91HWtB/mDcLxACXlINC5zamzsBckih2OsKkFncVxi0TFqUxSatsKBqDdqV0izCY0KslmookVIylh2BG2ke8YnibLWEJIsoukDNuWelDS2uzx5gcG6ADNlHcKIe/QHSFOKY4SaYBL4OVhU3OUzVTAADZTkBmFQAATpDTiWGAMuUWU5QktR0gsomlyAaRdhcWiTnW6M9QMrkf8AF9Tqe4gTEYhyFTCQoAqU9SyrctxTLSl+8NyEOTMlgnmfXdmszdyItlTUGmbSzK/QVjPmYTqHNK+wg38P8PWheeYp3sL/AKWAjNO2UOUpJd1BnoBm/VzHQfLlpIuB5D9RHRpYC9GGeWgAEAA6nXURPmCVFHKAlIzEuogaV3N/KLpJZCW2DfSPMcrLLyIBUuYco2pUk7C58oyjJtlzSUQaZLUecqK3c2rUJrdqBNmGu8dhnDktl0Y/C9Lf48oMRLISE0oGDbNHqMOzKJrZh91sPaHyTYuLQJPmEpzMMtq1J2fakUykKKXygWD/AH84YGU6inLRhY/O0WrlU7C37ecRJ5LSwIMfhganY0IPsWhWhOcsRbXqN/KNTiMI6CWdgWGt/vSM5Kl8zH81T0gb7CPglgsKxIAZJ/MCHHlp3iZlMpgVHy9i+naLsIm9GpuKR5jJ6kinlbv6xm9lUAqwqgFVGZul66dLQDhcESrmZtQKv9Gt6wwnzFlBVld7j3pvHkmecufKEpCVEB9nDP3ENNk0jP4pJzG5DsD+veBRLLtV/veL5kwADyFdgG09YtlJZKjltRLm51MamAKtDWPmzfZikLY2iydPY29fv3iMuWCQSS2pbTWKEW4yYfClWbm9c30IgMWI1J+sH4h1IToCtfoEywPLlbygE01r0hRFI0X4bQFJ8eaU/wAvMnMobhBS/UDMHqagaQ3VisyWIA+FkJASbUUs3D15bgXjI4bGlIy5UqRmz5VPegcEG7AXpB+GnDw5hS6yolanqoMzAtcXOa27GkGgTo0WHKgKVUqWKjlZ6uX2BfyETltnyhsuZLmoqGKr1IZ4zf8AHTAFLUlWUsczHYAFzo4HTzaDMAozchZkZ1laiQxBDm+tWboYdlKQfKwqVKmKWKrzEq2SA6bmgoPUwvmcrS2oCFksNTnAD3NoJVjBNOcCmYJZ6ZbVo7FjSA8finXMUVgIfIFMSVkNmyigbq4FUw+VBYbNWk5y+ccovsL+ogDDYplFLAKZeVKW5iQwD+vtAquLioMoZHoAoilWBNXv0r0pFM3HqysAlD0OS7aAqJJI7xPKQmXzsd4YCZaucBisGzkkpT5mqtWpS/qwZszOirlyl+YbgC5GxD0aFcuW53gzCKKVJWzqCgQDam7W/aE132ATh16tc1fu/mWhzwyaaZjTZ2f61hXiUBBBS4SrnAVcVIy+oZ9faGOFmZbqW5pym2n28CdlLBrsIwD79Y6AuGYkEbjz/WvrWOgyaIYcJxADOkKARLLMNTNSf/Sih27vHGKdIaWcwKGIUdTzkuWLAbakMYjgFAICmd0pBBYjlz7jXxD2aCFzUJdWR2SFgO1WUdBsoD/+BGkaRnJPZFANXc+XnFspWU61JT8JLDKe7V1+sUzKl9z9/SJy1EkCM+UU8l02iQACjUuQS3QM59SPWKZ6y1DQ6N1gqeiiTrzD/uyn/wBnvA8wuro1u0KSXQ4t9lE+YrKBl7v7QpxkleZ1OGG9K3LEn2jQpRTSA+KSM4ZyGS5rQ9GhRd4G8ZMwuaUrcOEE5TU31u/pCzGTluxUpxufQd2jXS+ICVILozNzULVcgaHt1BIhfN4ylWceEAVIY82pzc1rsw7JQPywJIVtg0olUoAMVOk13p9awi4wr+YcpdItSgoHYaRrZHEEBDmSCQwBcUro6SABolu+aB/xGZQlZRJQ6glWbUOyiA1WYBN3peCKWxytoxkuXnJAOj16H94jOxLZdUszGG2E45LloCFYWWsh3VqRmKwjmBOUO1SerwxxmOkpUiUjCygVykLCiAWzE8pDcwALO7m50bQxM9JkS73HWLZSENT4nNBZvm9TDlXGkSBMQJAy+I4yqYgAMA+U7XvU7vFvCeNpVL/oj+qRcWUfhHLRACsgTogBPWF/R/wScRw+VMsN+QqA7rW3eFaU+vyjS4z8RIC1JmYdEwyyUpKj+VFAmoLBj612aMn8QSkoSDg5SilwsluckMVUTyvlFKwR0SzPFI7dPWPJRZTgkHQg18mh7O47KV/+sgBQQlhkpkcE1lsXCgLOMt6lx5HGJclSz/DIWmenMEqIaWxny2SybFKm8gdAzExdMzA5wVBf92avrcwVNxahLSUtlURmawVUqDCxLZm2JbWDp/G5Imy1pwqEjKk5QQzqyH+zRjo/OWIYMSrjkopGTCy0MZdOUjlUVEEZA4OZQ6P0DS8E14FOEnqErnWlAWXS4ctqQkflLXNDpqQt4jjM6uWiRRCaUGncm56kxp5v4rSpRWZFcxd1itGb4LWJ3KEE/CIXYj8QBUzOJWUJRMSpOaiwuhBKQKOM3VSlGj0pV2wsR5qe0FoJKQPT6fOGmJ41KV4ZRhZaFS5hUCDf4ilJCQOUKUCQCHZqO8ET/wAUyX5sFLLWYpADAAgDJamr31YQWixbLPzF/UU8oPSnloKb/Wt/rakMfwbhQuasUCUoTmFWWAsL5ua5CSnZjbfVyuFSzm5JeUqzACWKABPK+rkE136QuNjMauWVJSsAOBlUCbXKT0cA03HWDAhtL/rr6xruGcEQmXl5XBClKyh1ZVZwL9G+2iOOwKEySQkEhLORXlZi41YBz/iJ4MpNCWRPKqK6ksAfLm8/UR0fUuIIIFVEhRSUj+1kAEBrgkv5ny9jf6vZHM//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i.dailymail.co.uk/i/pix/2013/12/09/article-2520476-19F5FEFA00000578-537_964x6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884" y="1071621"/>
            <a:ext cx="8337262" cy="552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9287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Valles </a:t>
            </a:r>
            <a:r>
              <a:rPr lang="en-US" dirty="0" err="1" smtClean="0"/>
              <a:t>Marinares</a:t>
            </a:r>
            <a:r>
              <a:rPr lang="en-US" dirty="0" smtClean="0"/>
              <a:t>, Mars</a:t>
            </a:r>
            <a:endParaRPr lang="en-US" dirty="0"/>
          </a:p>
        </p:txBody>
      </p:sp>
      <p:sp>
        <p:nvSpPr>
          <p:cNvPr id="3" name="Content Placeholder 2"/>
          <p:cNvSpPr>
            <a:spLocks noGrp="1"/>
          </p:cNvSpPr>
          <p:nvPr>
            <p:ph idx="1"/>
          </p:nvPr>
        </p:nvSpPr>
        <p:spPr/>
        <p:txBody>
          <a:bodyPr/>
          <a:lstStyle/>
          <a:p>
            <a:endParaRPr lang="en-US"/>
          </a:p>
        </p:txBody>
      </p:sp>
      <p:pic>
        <p:nvPicPr>
          <p:cNvPr id="5122" name="Picture 2" descr="https://upload.wikimedia.org/wikipedia/commons/6/61/Mars%3B_Ius_Chasm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1096" y="1590207"/>
            <a:ext cx="9136905"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ircamera.as.arizona.edu/NatSci102/NatSci102/images/valles-mariner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1" y="-28731"/>
            <a:ext cx="87888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821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83673"/>
          </a:xfrm>
        </p:spPr>
        <p:txBody>
          <a:bodyPr>
            <a:normAutofit fontScale="90000"/>
          </a:bodyPr>
          <a:lstStyle/>
          <a:p>
            <a:pPr algn="ctr"/>
            <a:r>
              <a:rPr lang="en-US" dirty="0" smtClean="0">
                <a:hlinkClick r:id="rId3"/>
              </a:rPr>
              <a:t/>
            </a:r>
            <a:br>
              <a:rPr lang="en-US" dirty="0" smtClean="0">
                <a:hlinkClick r:id="rId3"/>
              </a:rPr>
            </a:br>
            <a:r>
              <a:rPr lang="en-US" dirty="0" smtClean="0">
                <a:hlinkClick r:id="rId3"/>
              </a:rPr>
              <a:t/>
            </a:r>
            <a:br>
              <a:rPr lang="en-US" dirty="0" smtClean="0">
                <a:hlinkClick r:id="rId3"/>
              </a:rPr>
            </a:br>
            <a:r>
              <a:rPr lang="en-US" dirty="0" smtClean="0"/>
              <a:t>4-ESS2-1 Performance Expectation</a:t>
            </a:r>
            <a:r>
              <a:rPr lang="en-US" dirty="0">
                <a:solidFill>
                  <a:srgbClr val="0000FF"/>
                </a:solidFill>
              </a:rPr>
              <a:t/>
            </a:r>
            <a:br>
              <a:rPr lang="en-US" dirty="0">
                <a:solidFill>
                  <a:srgbClr val="0000FF"/>
                </a:solidFill>
              </a:rPr>
            </a:br>
            <a:r>
              <a:rPr lang="en-US" dirty="0">
                <a:solidFill>
                  <a:srgbClr val="0000FF"/>
                </a:solidFill>
              </a:rPr>
              <a:t/>
            </a:r>
            <a:br>
              <a:rPr lang="en-US" dirty="0">
                <a:solidFill>
                  <a:srgbClr val="0000FF"/>
                </a:solidFill>
              </a:rPr>
            </a:br>
            <a:endParaRPr lang="en-US" dirty="0">
              <a:solidFill>
                <a:srgbClr val="0000FF"/>
              </a:solidFill>
            </a:endParaRPr>
          </a:p>
        </p:txBody>
      </p:sp>
      <p:sp>
        <p:nvSpPr>
          <p:cNvPr id="3" name="Content Placeholder 2"/>
          <p:cNvSpPr>
            <a:spLocks noGrp="1"/>
          </p:cNvSpPr>
          <p:nvPr>
            <p:ph idx="1"/>
          </p:nvPr>
        </p:nvSpPr>
        <p:spPr>
          <a:xfrm>
            <a:off x="838200" y="1191491"/>
            <a:ext cx="10515600" cy="4985472"/>
          </a:xfrm>
        </p:spPr>
        <p:txBody>
          <a:bodyPr>
            <a:normAutofit fontScale="92500" lnSpcReduction="10000"/>
          </a:bodyPr>
          <a:lstStyle/>
          <a:p>
            <a:pPr marL="0" indent="0">
              <a:buNone/>
            </a:pPr>
            <a:r>
              <a:rPr lang="en-US" sz="3000" i="1" dirty="0">
                <a:solidFill>
                  <a:srgbClr val="6600FF"/>
                </a:solidFill>
              </a:rPr>
              <a:t>Make observations and/or measurements to provide evidence </a:t>
            </a:r>
            <a:r>
              <a:rPr lang="en-US" sz="3000" i="1" dirty="0"/>
              <a:t>of the </a:t>
            </a:r>
            <a:r>
              <a:rPr lang="en-US" sz="3000" i="1" dirty="0">
                <a:solidFill>
                  <a:srgbClr val="00B050"/>
                </a:solidFill>
              </a:rPr>
              <a:t>effects</a:t>
            </a:r>
            <a:r>
              <a:rPr lang="en-US" sz="3000" i="1" dirty="0"/>
              <a:t> of </a:t>
            </a:r>
            <a:r>
              <a:rPr lang="en-US" sz="3000" i="1" dirty="0">
                <a:solidFill>
                  <a:srgbClr val="FF6600"/>
                </a:solidFill>
              </a:rPr>
              <a:t>weathering</a:t>
            </a:r>
            <a:r>
              <a:rPr lang="en-US" sz="3000" i="1" dirty="0"/>
              <a:t> or the rate of erosion by </a:t>
            </a:r>
            <a:r>
              <a:rPr lang="en-US" sz="3000" i="1" dirty="0">
                <a:solidFill>
                  <a:srgbClr val="FF6600"/>
                </a:solidFill>
              </a:rPr>
              <a:t>water, ice, wind, or vegetation</a:t>
            </a:r>
            <a:r>
              <a:rPr lang="en-US" sz="3000" i="1" dirty="0"/>
              <a:t>. </a:t>
            </a:r>
            <a:endParaRPr lang="en-US" sz="3000" i="1" dirty="0" smtClean="0"/>
          </a:p>
          <a:p>
            <a:pPr marL="0" indent="0">
              <a:buNone/>
            </a:pPr>
            <a:endParaRPr lang="en-US" sz="3000" dirty="0"/>
          </a:p>
          <a:p>
            <a:pPr marL="0" indent="0">
              <a:buNone/>
            </a:pPr>
            <a:r>
              <a:rPr lang="en-US" sz="3000" dirty="0" smtClean="0">
                <a:solidFill>
                  <a:srgbClr val="FF0000"/>
                </a:solidFill>
              </a:rPr>
              <a:t>Clarification </a:t>
            </a:r>
            <a:r>
              <a:rPr lang="en-US" sz="3000" dirty="0">
                <a:solidFill>
                  <a:srgbClr val="FF0000"/>
                </a:solidFill>
              </a:rPr>
              <a:t>Statement</a:t>
            </a:r>
            <a:r>
              <a:rPr lang="en-US" sz="3000" dirty="0"/>
              <a:t>:  Examples of variables to test could include angle of slope in the downhill movement of water, amount of vegetation, speed of wind, relative rate of deposition, cycles of freezing and thawing of water, cycles of heating and cooling, and volume of water flow</a:t>
            </a:r>
            <a:r>
              <a:rPr lang="en-US" sz="3000" dirty="0" smtClean="0"/>
              <a:t>.</a:t>
            </a:r>
          </a:p>
          <a:p>
            <a:pPr marL="0" indent="0">
              <a:buNone/>
            </a:pPr>
            <a:endParaRPr lang="en-US" sz="3000" dirty="0" smtClean="0"/>
          </a:p>
          <a:p>
            <a:pPr marL="0" indent="0">
              <a:buNone/>
            </a:pPr>
            <a:r>
              <a:rPr lang="en-US" sz="3000" dirty="0" smtClean="0">
                <a:solidFill>
                  <a:srgbClr val="FF0000"/>
                </a:solidFill>
              </a:rPr>
              <a:t>Assessment </a:t>
            </a:r>
            <a:r>
              <a:rPr lang="en-US" sz="3000" dirty="0">
                <a:solidFill>
                  <a:srgbClr val="FF0000"/>
                </a:solidFill>
              </a:rPr>
              <a:t>Boundary</a:t>
            </a:r>
            <a:r>
              <a:rPr lang="en-US" sz="3000" dirty="0"/>
              <a:t>:  Assessment is limited to a single form of weathering or erosion</a:t>
            </a:r>
            <a:r>
              <a:rPr lang="en-US" sz="3000" dirty="0" smtClean="0"/>
              <a:t>.</a:t>
            </a:r>
            <a:endParaRPr lang="en-US" sz="3000" dirty="0"/>
          </a:p>
          <a:p>
            <a:pPr marL="0" indent="0">
              <a:buNone/>
            </a:pPr>
            <a:endParaRPr lang="en-US" sz="4000" dirty="0"/>
          </a:p>
        </p:txBody>
      </p:sp>
    </p:spTree>
    <p:extLst>
      <p:ext uri="{BB962C8B-B14F-4D97-AF65-F5344CB8AC3E}">
        <p14:creationId xmlns:p14="http://schemas.microsoft.com/office/powerpoint/2010/main" val="19198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1566"/>
          </a:xfrm>
        </p:spPr>
        <p:txBody>
          <a:bodyPr>
            <a:normAutofit fontScale="90000"/>
          </a:bodyPr>
          <a:lstStyle/>
          <a:p>
            <a:pPr algn="ctr"/>
            <a:r>
              <a:rPr lang="en-US" dirty="0" smtClean="0">
                <a:solidFill>
                  <a:srgbClr val="6600FF"/>
                </a:solidFill>
              </a:rPr>
              <a:t>Connecting Back to NGSS</a:t>
            </a:r>
            <a:endParaRPr lang="en-US" dirty="0">
              <a:solidFill>
                <a:srgbClr val="6600FF"/>
              </a:solidFill>
            </a:endParaRPr>
          </a:p>
        </p:txBody>
      </p:sp>
      <p:sp>
        <p:nvSpPr>
          <p:cNvPr id="3" name="Content Placeholder 2"/>
          <p:cNvSpPr>
            <a:spLocks noGrp="1"/>
          </p:cNvSpPr>
          <p:nvPr>
            <p:ph idx="1"/>
          </p:nvPr>
        </p:nvSpPr>
        <p:spPr>
          <a:xfrm>
            <a:off x="838200" y="1149927"/>
            <a:ext cx="10515600" cy="5027036"/>
          </a:xfrm>
        </p:spPr>
        <p:txBody>
          <a:bodyPr>
            <a:normAutofit/>
          </a:bodyPr>
          <a:lstStyle/>
          <a:p>
            <a:r>
              <a:rPr lang="en-US" dirty="0" smtClean="0"/>
              <a:t>Science is all about making </a:t>
            </a:r>
            <a:r>
              <a:rPr lang="en-US" dirty="0"/>
              <a:t>s</a:t>
            </a:r>
            <a:r>
              <a:rPr lang="en-US" dirty="0" smtClean="0"/>
              <a:t>ense of something, figuring it out….can be done in a variety of ways</a:t>
            </a:r>
          </a:p>
          <a:p>
            <a:r>
              <a:rPr lang="en-US" dirty="0" smtClean="0"/>
              <a:t>Engaging Phenomena, doesn’t always have to be ‘hands-on’.</a:t>
            </a:r>
          </a:p>
          <a:p>
            <a:r>
              <a:rPr lang="en-US" dirty="0" smtClean="0"/>
              <a:t>Kids WANT to construct meaning – our brains are wired for it</a:t>
            </a:r>
          </a:p>
          <a:p>
            <a:r>
              <a:rPr lang="en-US" dirty="0" smtClean="0"/>
              <a:t>Differentiation – give enough so that everyone can go as far and as deep as possible – can’t just be more of the same</a:t>
            </a:r>
          </a:p>
          <a:p>
            <a:r>
              <a:rPr lang="en-US" dirty="0" smtClean="0"/>
              <a:t>This lesson foreshadows the particle model in 5</a:t>
            </a:r>
            <a:r>
              <a:rPr lang="en-US" baseline="30000" dirty="0" smtClean="0"/>
              <a:t>th</a:t>
            </a:r>
            <a:r>
              <a:rPr lang="en-US" dirty="0" smtClean="0"/>
              <a:t> grade, and weather and climate in 6</a:t>
            </a:r>
            <a:r>
              <a:rPr lang="en-US" baseline="30000" dirty="0" smtClean="0"/>
              <a:t>th</a:t>
            </a:r>
            <a:r>
              <a:rPr lang="en-US" dirty="0" smtClean="0"/>
              <a:t>, and it builds on awareness of wind and water from 3</a:t>
            </a:r>
            <a:r>
              <a:rPr lang="en-US" baseline="30000" dirty="0" smtClean="0"/>
              <a:t>rd</a:t>
            </a:r>
            <a:endParaRPr lang="en-US" dirty="0" smtClean="0"/>
          </a:p>
          <a:p>
            <a:r>
              <a:rPr lang="en-US" dirty="0" smtClean="0"/>
              <a:t>Communication tools and strategies are essential:  talking, writing, recording, presenting – all help build confidence in learners</a:t>
            </a:r>
          </a:p>
        </p:txBody>
      </p:sp>
    </p:spTree>
    <p:extLst>
      <p:ext uri="{BB962C8B-B14F-4D97-AF65-F5344CB8AC3E}">
        <p14:creationId xmlns:p14="http://schemas.microsoft.com/office/powerpoint/2010/main" val="282227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0066FF"/>
                </a:solidFill>
              </a:rPr>
              <a:t>Notebook Setup:  </a:t>
            </a:r>
            <a:br>
              <a:rPr lang="en-US" dirty="0" smtClean="0">
                <a:solidFill>
                  <a:srgbClr val="0066FF"/>
                </a:solidFill>
              </a:rPr>
            </a:br>
            <a:r>
              <a:rPr lang="en-US" b="1" dirty="0" smtClean="0">
                <a:solidFill>
                  <a:srgbClr val="0000FF"/>
                </a:solidFill>
              </a:rPr>
              <a:t>What do Wind and Rain do to Planet Earth</a:t>
            </a:r>
            <a:endParaRPr lang="en-US" b="1" dirty="0">
              <a:solidFill>
                <a:srgbClr val="0000FF"/>
              </a:solidFill>
            </a:endParaRPr>
          </a:p>
        </p:txBody>
      </p:sp>
      <p:sp>
        <p:nvSpPr>
          <p:cNvPr id="3" name="Content Placeholder 2"/>
          <p:cNvSpPr>
            <a:spLocks noGrp="1"/>
          </p:cNvSpPr>
          <p:nvPr>
            <p:ph idx="1"/>
          </p:nvPr>
        </p:nvSpPr>
        <p:spPr>
          <a:xfrm>
            <a:off x="2504440" y="2130425"/>
            <a:ext cx="7777480" cy="4351338"/>
          </a:xfrm>
        </p:spPr>
        <p:txBody>
          <a:bodyPr>
            <a:normAutofit/>
          </a:bodyPr>
          <a:lstStyle/>
          <a:p>
            <a:pPr marL="0" indent="0">
              <a:buNone/>
            </a:pPr>
            <a:r>
              <a:rPr lang="en-US" sz="3600" dirty="0" smtClean="0">
                <a:solidFill>
                  <a:srgbClr val="FF0000"/>
                </a:solidFill>
              </a:rPr>
              <a:t>Start a new page </a:t>
            </a:r>
            <a:r>
              <a:rPr lang="en-US" sz="3600" dirty="0" smtClean="0"/>
              <a:t>in your notebook.   </a:t>
            </a:r>
            <a:r>
              <a:rPr lang="en-US" sz="3600" dirty="0" smtClean="0">
                <a:solidFill>
                  <a:srgbClr val="FF0000"/>
                </a:solidFill>
              </a:rPr>
              <a:t>Create a Title Heading </a:t>
            </a:r>
            <a:r>
              <a:rPr lang="en-US" sz="3600" dirty="0" smtClean="0"/>
              <a:t>for these lessons.</a:t>
            </a:r>
          </a:p>
          <a:p>
            <a:pPr marL="0" indent="0">
              <a:buNone/>
            </a:pPr>
            <a:endParaRPr lang="en-US" sz="3600" dirty="0"/>
          </a:p>
          <a:p>
            <a:pPr marL="0" indent="0">
              <a:buNone/>
            </a:pPr>
            <a:r>
              <a:rPr lang="en-US" sz="3600" dirty="0" smtClean="0"/>
              <a:t>On that same page, </a:t>
            </a:r>
            <a:r>
              <a:rPr lang="en-US" sz="3600" dirty="0" smtClean="0">
                <a:solidFill>
                  <a:srgbClr val="FF0000"/>
                </a:solidFill>
              </a:rPr>
              <a:t>create your own graphic artwork</a:t>
            </a:r>
            <a:r>
              <a:rPr lang="en-US" sz="3600" dirty="0" smtClean="0"/>
              <a:t> showing what you think this learning might be about. </a:t>
            </a:r>
            <a:endParaRPr lang="en-US" sz="3600" dirty="0"/>
          </a:p>
        </p:txBody>
      </p:sp>
    </p:spTree>
    <p:extLst>
      <p:ext uri="{BB962C8B-B14F-4D97-AF65-F5344CB8AC3E}">
        <p14:creationId xmlns:p14="http://schemas.microsoft.com/office/powerpoint/2010/main" val="786626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128" y="1"/>
            <a:ext cx="10515600" cy="762000"/>
          </a:xfrm>
        </p:spPr>
        <p:txBody>
          <a:bodyPr/>
          <a:lstStyle/>
          <a:p>
            <a:r>
              <a:rPr lang="en-US" dirty="0" smtClean="0">
                <a:solidFill>
                  <a:schemeClr val="accent4">
                    <a:lumMod val="50000"/>
                  </a:schemeClr>
                </a:solidFill>
              </a:rPr>
              <a:t>Sandstone</a:t>
            </a:r>
            <a:r>
              <a:rPr lang="en-US" dirty="0" smtClean="0"/>
              <a:t> </a:t>
            </a:r>
            <a:r>
              <a:rPr lang="en-US" dirty="0" smtClean="0">
                <a:sym typeface="Wingdings" panose="05000000000000000000" pitchFamily="2" charset="2"/>
              </a:rPr>
              <a:t> </a:t>
            </a:r>
            <a:r>
              <a:rPr lang="en-US" dirty="0" smtClean="0">
                <a:solidFill>
                  <a:schemeClr val="accent4">
                    <a:lumMod val="75000"/>
                  </a:schemeClr>
                </a:solidFill>
                <a:sym typeface="Wingdings" panose="05000000000000000000" pitchFamily="2" charset="2"/>
              </a:rPr>
              <a:t>Sand</a:t>
            </a:r>
            <a:endParaRPr lang="en-US" dirty="0">
              <a:solidFill>
                <a:schemeClr val="accent4">
                  <a:lumMod val="75000"/>
                </a:schemeClr>
              </a:solidFill>
            </a:endParaRPr>
          </a:p>
        </p:txBody>
      </p:sp>
      <p:sp>
        <p:nvSpPr>
          <p:cNvPr id="3" name="Content Placeholder 2"/>
          <p:cNvSpPr>
            <a:spLocks noGrp="1"/>
          </p:cNvSpPr>
          <p:nvPr>
            <p:ph idx="1"/>
          </p:nvPr>
        </p:nvSpPr>
        <p:spPr>
          <a:xfrm>
            <a:off x="367146" y="1035519"/>
            <a:ext cx="6075218" cy="5642372"/>
          </a:xfrm>
        </p:spPr>
        <p:txBody>
          <a:bodyPr>
            <a:normAutofit fontScale="92500" lnSpcReduction="10000"/>
          </a:bodyPr>
          <a:lstStyle/>
          <a:p>
            <a:pPr marL="0" indent="0">
              <a:buNone/>
            </a:pPr>
            <a:r>
              <a:rPr lang="en-US" dirty="0" smtClean="0"/>
              <a:t>1. Consider the sandstone on your table.  </a:t>
            </a:r>
          </a:p>
          <a:p>
            <a:pPr marL="0" indent="0">
              <a:buNone/>
            </a:pPr>
            <a:r>
              <a:rPr lang="en-US" dirty="0" smtClean="0"/>
              <a:t>Consider the images of sand and the rock on this slide</a:t>
            </a:r>
            <a:r>
              <a:rPr lang="en-US" dirty="0"/>
              <a:t>. How do you think sandstone might become sand?</a:t>
            </a:r>
          </a:p>
          <a:p>
            <a:pPr marL="0" indent="0">
              <a:buNone/>
            </a:pPr>
            <a:endParaRPr lang="en-US" dirty="0" smtClean="0"/>
          </a:p>
          <a:p>
            <a:pPr marL="0" indent="0">
              <a:buNone/>
            </a:pPr>
            <a:r>
              <a:rPr lang="en-US" dirty="0" smtClean="0"/>
              <a:t>2. What </a:t>
            </a:r>
            <a:r>
              <a:rPr lang="en-US" dirty="0"/>
              <a:t>are some ways that big rocks </a:t>
            </a:r>
            <a:r>
              <a:rPr lang="en-US" dirty="0" smtClean="0"/>
              <a:t>might be affected over time?  </a:t>
            </a:r>
          </a:p>
          <a:p>
            <a:pPr marL="0" indent="0">
              <a:buNone/>
            </a:pPr>
            <a:endParaRPr lang="en-US" dirty="0"/>
          </a:p>
          <a:p>
            <a:pPr marL="0" indent="0">
              <a:buNone/>
            </a:pPr>
            <a:r>
              <a:rPr lang="en-US" dirty="0" smtClean="0"/>
              <a:t>3. Where </a:t>
            </a:r>
            <a:r>
              <a:rPr lang="en-US" dirty="0"/>
              <a:t>do you think does sand comes from, </a:t>
            </a:r>
            <a:r>
              <a:rPr lang="en-US" dirty="0" smtClean="0"/>
              <a:t>and </a:t>
            </a:r>
            <a:r>
              <a:rPr lang="en-US" dirty="0"/>
              <a:t>how does it get to our beaches</a:t>
            </a:r>
            <a:r>
              <a:rPr lang="en-US" dirty="0" smtClean="0"/>
              <a:t>?</a:t>
            </a:r>
          </a:p>
          <a:p>
            <a:pPr marL="0" indent="0">
              <a:buNone/>
            </a:pPr>
            <a:endParaRPr lang="en-US" dirty="0" smtClean="0"/>
          </a:p>
          <a:p>
            <a:pPr marL="0" indent="0">
              <a:buNone/>
            </a:pPr>
            <a:r>
              <a:rPr lang="en-US" dirty="0" smtClean="0">
                <a:solidFill>
                  <a:srgbClr val="6600FF"/>
                </a:solidFill>
              </a:rPr>
              <a:t>Record your ideas as a group onto a dry erase board, and then into your own notebook when you’re done.</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098" name="Picture 2" descr="https://encrypted-tbn0.gstatic.com/images?q=tbn:ANd9GcQleaxllryyCP-QAKH2Lt2QDt4URZfHNKyDuSdxeCcHGEwlZOcD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5379" y="3745634"/>
            <a:ext cx="4196492" cy="28078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1.bp.blogspot.com/-raOllbQNd7w/UDJa-WC5edI/AAAAAAAABPE/h8WVFQmt9hw/s1600/IMGP11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8052" y="365125"/>
            <a:ext cx="4283819" cy="28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93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873760"/>
          </a:xfrm>
        </p:spPr>
        <p:txBody>
          <a:bodyPr/>
          <a:lstStyle/>
          <a:p>
            <a:r>
              <a:rPr lang="en-US" dirty="0" smtClean="0">
                <a:solidFill>
                  <a:srgbClr val="0000FF"/>
                </a:solidFill>
              </a:rPr>
              <a:t>Initial Model of How Water and Wind Work</a:t>
            </a:r>
            <a:endParaRPr lang="en-US" dirty="0">
              <a:solidFill>
                <a:srgbClr val="0000FF"/>
              </a:solidFill>
            </a:endParaRPr>
          </a:p>
        </p:txBody>
      </p:sp>
      <p:sp>
        <p:nvSpPr>
          <p:cNvPr id="3" name="Content Placeholder 2"/>
          <p:cNvSpPr>
            <a:spLocks noGrp="1"/>
          </p:cNvSpPr>
          <p:nvPr>
            <p:ph idx="1"/>
          </p:nvPr>
        </p:nvSpPr>
        <p:spPr>
          <a:xfrm>
            <a:off x="406400" y="1155064"/>
            <a:ext cx="11440160" cy="5530216"/>
          </a:xfrm>
        </p:spPr>
        <p:txBody>
          <a:bodyPr>
            <a:normAutofit fontScale="92500" lnSpcReduction="20000"/>
          </a:bodyPr>
          <a:lstStyle/>
          <a:p>
            <a:pPr marL="0" indent="0">
              <a:buNone/>
            </a:pPr>
            <a:r>
              <a:rPr lang="en-US" sz="3000" dirty="0"/>
              <a:t>1. Consider the sandstone on your table.  </a:t>
            </a:r>
          </a:p>
          <a:p>
            <a:pPr marL="0" indent="0">
              <a:buNone/>
            </a:pPr>
            <a:r>
              <a:rPr lang="en-US" sz="3000" dirty="0"/>
              <a:t>How do you think sandstone might become sand?</a:t>
            </a:r>
          </a:p>
          <a:p>
            <a:pPr marL="0" indent="0">
              <a:buNone/>
            </a:pPr>
            <a:endParaRPr lang="en-US" sz="3000" dirty="0"/>
          </a:p>
          <a:p>
            <a:pPr marL="0" indent="0">
              <a:buNone/>
            </a:pPr>
            <a:r>
              <a:rPr lang="en-US" sz="3000" dirty="0"/>
              <a:t>2. What are some ways that big rocks might be affected over time?  </a:t>
            </a:r>
          </a:p>
          <a:p>
            <a:pPr marL="0" indent="0">
              <a:buNone/>
            </a:pPr>
            <a:endParaRPr lang="en-US" sz="3000" dirty="0"/>
          </a:p>
          <a:p>
            <a:pPr marL="0" indent="0">
              <a:buNone/>
            </a:pPr>
            <a:r>
              <a:rPr lang="en-US" sz="3000" dirty="0"/>
              <a:t>3. Where do you think sand comes from, and how does it get to our beaches?</a:t>
            </a:r>
          </a:p>
          <a:p>
            <a:pPr marL="0" indent="0">
              <a:buNone/>
            </a:pPr>
            <a:endParaRPr lang="en-US" sz="3000" dirty="0"/>
          </a:p>
          <a:p>
            <a:pPr>
              <a:buFont typeface="Wingdings" panose="05000000000000000000" pitchFamily="2" charset="2"/>
              <a:buChar char="Ø"/>
            </a:pPr>
            <a:r>
              <a:rPr lang="en-US" sz="3000" dirty="0">
                <a:solidFill>
                  <a:srgbClr val="FF0000"/>
                </a:solidFill>
              </a:rPr>
              <a:t>Record your ideas as a group onto a dry erase </a:t>
            </a:r>
            <a:r>
              <a:rPr lang="en-US" sz="3000" dirty="0" smtClean="0">
                <a:solidFill>
                  <a:srgbClr val="FF0000"/>
                </a:solidFill>
              </a:rPr>
              <a:t>board.</a:t>
            </a:r>
          </a:p>
          <a:p>
            <a:pPr>
              <a:buFont typeface="Wingdings" panose="05000000000000000000" pitchFamily="2" charset="2"/>
              <a:buChar char="Ø"/>
            </a:pPr>
            <a:r>
              <a:rPr lang="en-US" sz="3000" dirty="0" smtClean="0">
                <a:solidFill>
                  <a:srgbClr val="FF0000"/>
                </a:solidFill>
              </a:rPr>
              <a:t>Show WHAT happens, and, as much as possible, WHY or HOW you think it happens.  </a:t>
            </a:r>
          </a:p>
          <a:p>
            <a:pPr>
              <a:buFont typeface="Wingdings" panose="05000000000000000000" pitchFamily="2" charset="2"/>
              <a:buChar char="Ø"/>
            </a:pPr>
            <a:r>
              <a:rPr lang="en-US" sz="3000" dirty="0" smtClean="0">
                <a:solidFill>
                  <a:srgbClr val="FF0000"/>
                </a:solidFill>
              </a:rPr>
              <a:t>Everyone should use their own pen to contribute.  </a:t>
            </a:r>
          </a:p>
          <a:p>
            <a:pPr>
              <a:buFont typeface="Wingdings" panose="05000000000000000000" pitchFamily="2" charset="2"/>
              <a:buChar char="Ø"/>
            </a:pPr>
            <a:r>
              <a:rPr lang="en-US" sz="3000" dirty="0" smtClean="0">
                <a:solidFill>
                  <a:srgbClr val="FF0000"/>
                </a:solidFill>
              </a:rPr>
              <a:t>Work at having one idea you all agree on, but if you can’t, divide the board up.</a:t>
            </a:r>
            <a:endParaRPr lang="en-US" sz="3000" dirty="0">
              <a:solidFill>
                <a:srgbClr val="FF0000"/>
              </a:solidFill>
            </a:endParaRPr>
          </a:p>
          <a:p>
            <a:pPr marL="0" indent="0">
              <a:buNone/>
            </a:pPr>
            <a:endParaRPr lang="en-US" dirty="0"/>
          </a:p>
        </p:txBody>
      </p:sp>
    </p:spTree>
    <p:extLst>
      <p:ext uri="{BB962C8B-B14F-4D97-AF65-F5344CB8AC3E}">
        <p14:creationId xmlns:p14="http://schemas.microsoft.com/office/powerpoint/2010/main" val="299924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7308"/>
            <a:ext cx="10515600" cy="576984"/>
          </a:xfrm>
        </p:spPr>
        <p:txBody>
          <a:bodyPr>
            <a:normAutofit fontScale="90000"/>
          </a:bodyPr>
          <a:lstStyle/>
          <a:p>
            <a:pPr algn="ctr"/>
            <a:r>
              <a:rPr lang="en-US" dirty="0" smtClean="0">
                <a:solidFill>
                  <a:srgbClr val="6600FF"/>
                </a:solidFill>
              </a:rPr>
              <a:t>Student Work</a:t>
            </a:r>
            <a:endParaRPr lang="en-US" dirty="0">
              <a:solidFill>
                <a:srgbClr val="6600FF"/>
              </a:solidFill>
            </a:endParaRPr>
          </a:p>
        </p:txBody>
      </p:sp>
      <p:sp>
        <p:nvSpPr>
          <p:cNvPr id="3" name="Content Placeholder 2"/>
          <p:cNvSpPr>
            <a:spLocks noGrp="1"/>
          </p:cNvSpPr>
          <p:nvPr>
            <p:ph idx="1"/>
          </p:nvPr>
        </p:nvSpPr>
        <p:spPr/>
        <p:txBody>
          <a:bodyPr/>
          <a:lstStyle/>
          <a:p>
            <a:endParaRPr lang="en-US" dirty="0"/>
          </a:p>
        </p:txBody>
      </p:sp>
      <p:pic>
        <p:nvPicPr>
          <p:cNvPr id="4"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5584" t="20420" r="7972" b="5045"/>
          <a:stretch/>
        </p:blipFill>
        <p:spPr>
          <a:xfrm>
            <a:off x="1494558" y="734292"/>
            <a:ext cx="9469614" cy="6123708"/>
          </a:xfrm>
          <a:prstGeom prst="rect">
            <a:avLst/>
          </a:prstGeom>
        </p:spPr>
      </p:pic>
    </p:spTree>
    <p:extLst>
      <p:ext uri="{BB962C8B-B14F-4D97-AF65-F5344CB8AC3E}">
        <p14:creationId xmlns:p14="http://schemas.microsoft.com/office/powerpoint/2010/main" val="34925908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218" y="0"/>
            <a:ext cx="10515600" cy="1325563"/>
          </a:xfrm>
        </p:spPr>
        <p:txBody>
          <a:bodyPr/>
          <a:lstStyle/>
          <a:p>
            <a:pPr algn="ctr"/>
            <a:r>
              <a:rPr lang="en-US" dirty="0" smtClean="0">
                <a:solidFill>
                  <a:srgbClr val="6600FF"/>
                </a:solidFill>
              </a:rPr>
              <a:t>Introducing Phenomena</a:t>
            </a:r>
            <a:endParaRPr lang="en-US" dirty="0">
              <a:solidFill>
                <a:srgbClr val="6600FF"/>
              </a:solidFill>
            </a:endParaRPr>
          </a:p>
        </p:txBody>
      </p:sp>
      <p:sp>
        <p:nvSpPr>
          <p:cNvPr id="3" name="Content Placeholder 2"/>
          <p:cNvSpPr>
            <a:spLocks noGrp="1"/>
          </p:cNvSpPr>
          <p:nvPr>
            <p:ph idx="1"/>
          </p:nvPr>
        </p:nvSpPr>
        <p:spPr>
          <a:xfrm>
            <a:off x="5205846" y="1566471"/>
            <a:ext cx="5531427" cy="4351338"/>
          </a:xfrm>
        </p:spPr>
        <p:txBody>
          <a:bodyPr>
            <a:noAutofit/>
          </a:bodyPr>
          <a:lstStyle/>
          <a:p>
            <a:pPr marL="0" indent="0">
              <a:buNone/>
            </a:pPr>
            <a:r>
              <a:rPr lang="en-US" dirty="0" smtClean="0">
                <a:solidFill>
                  <a:srgbClr val="663300"/>
                </a:solidFill>
              </a:rPr>
              <a:t>View slide show twice</a:t>
            </a:r>
          </a:p>
          <a:p>
            <a:pPr marL="0" indent="0">
              <a:buNone/>
            </a:pPr>
            <a:endParaRPr lang="en-US" dirty="0" smtClean="0"/>
          </a:p>
          <a:p>
            <a:pPr marL="457200" lvl="1" indent="0">
              <a:buNone/>
            </a:pPr>
            <a:r>
              <a:rPr lang="en-US" sz="2800" dirty="0" smtClean="0"/>
              <a:t>1. The first time to view and enjoy</a:t>
            </a:r>
          </a:p>
          <a:p>
            <a:pPr marL="457200" lvl="1" indent="0">
              <a:buNone/>
            </a:pPr>
            <a:endParaRPr lang="en-US" sz="2800" dirty="0" smtClean="0"/>
          </a:p>
          <a:p>
            <a:pPr marL="457200" lvl="1" indent="0">
              <a:buNone/>
            </a:pPr>
            <a:r>
              <a:rPr lang="en-US" sz="2800" dirty="0" smtClean="0"/>
              <a:t>2. The second time to record any questions or ‘wonderings’ that you may have.</a:t>
            </a:r>
          </a:p>
          <a:p>
            <a:pPr marL="457200" lvl="1" indent="0">
              <a:buNone/>
            </a:pPr>
            <a:endParaRPr lang="en-US" sz="2800" dirty="0" smtClean="0"/>
          </a:p>
          <a:p>
            <a:pPr marL="457200" lvl="1" indent="0">
              <a:buNone/>
            </a:pPr>
            <a:endParaRPr lang="en-US" sz="2800" dirty="0"/>
          </a:p>
          <a:p>
            <a:pPr marL="457200" lvl="1" indent="0">
              <a:buNone/>
            </a:pPr>
            <a:r>
              <a:rPr lang="en-US" sz="2800" dirty="0" smtClean="0">
                <a:hlinkClick r:id="rId3" action="ppaction://hlinkpres?slideindex=1&amp;slidetitle="/>
              </a:rPr>
              <a:t>rocks - erosion, weathering.....</a:t>
            </a:r>
            <a:r>
              <a:rPr lang="en-US" sz="2800" dirty="0" err="1" smtClean="0">
                <a:hlinkClick r:id="rId3" action="ppaction://hlinkpres?slideindex=1&amp;slidetitle="/>
              </a:rPr>
              <a:t>pps</a:t>
            </a:r>
            <a:endParaRPr lang="en-US" sz="2800" dirty="0"/>
          </a:p>
        </p:txBody>
      </p:sp>
      <p:pic>
        <p:nvPicPr>
          <p:cNvPr id="3074" name="Picture 2" descr="http://www.ctvnews.ca/polopoly_fs/1.2817639.1458041510!/httpImage/image.jpg_gen/derivatives/landscape_620/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16785"/>
            <a:ext cx="3470564" cy="3912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9074</TotalTime>
  <Words>5684</Words>
  <Application>Microsoft Office PowerPoint</Application>
  <PresentationFormat>Widescreen</PresentationFormat>
  <Paragraphs>328</Paragraphs>
  <Slides>40</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Lao UI</vt:lpstr>
      <vt:lpstr>Times New Roman</vt:lpstr>
      <vt:lpstr>Wingdings</vt:lpstr>
      <vt:lpstr>Office Theme</vt:lpstr>
      <vt:lpstr>Earth’s Story in Sand and Stone (by means of water and wind)</vt:lpstr>
      <vt:lpstr>Creating your own Conceptual Model</vt:lpstr>
      <vt:lpstr>Conceptual Progression in Earth Science Appendix K</vt:lpstr>
      <vt:lpstr>  4-ESS2-1 Performance Expectation  </vt:lpstr>
      <vt:lpstr>Notebook Setup:   What do Wind and Rain do to Planet Earth</vt:lpstr>
      <vt:lpstr>Sandstone  Sand</vt:lpstr>
      <vt:lpstr>Initial Model of How Water and Wind Work</vt:lpstr>
      <vt:lpstr>Student Work</vt:lpstr>
      <vt:lpstr>Introducing Phenomena</vt:lpstr>
      <vt:lpstr>Science Practice:  Questioning</vt:lpstr>
      <vt:lpstr>Science Practice: Modeling</vt:lpstr>
      <vt:lpstr>Student Work</vt:lpstr>
      <vt:lpstr>New Phenomenon:  Grand Canyon and the Colorado River</vt:lpstr>
      <vt:lpstr>Grand Canyon Journal Observation</vt:lpstr>
      <vt:lpstr>PowerPoint Presentation</vt:lpstr>
      <vt:lpstr>PowerPoint Presentation</vt:lpstr>
      <vt:lpstr>PowerPoint Presentation</vt:lpstr>
      <vt:lpstr>PowerPoint Presentation</vt:lpstr>
      <vt:lpstr>PowerPoint Presentation</vt:lpstr>
      <vt:lpstr>Map of Grand Canyon</vt:lpstr>
      <vt:lpstr>Productive Dialogue: Talking Sticks</vt:lpstr>
      <vt:lpstr>PowerPoint Presentation</vt:lpstr>
      <vt:lpstr>Videos of example stream table investigations and questioning</vt:lpstr>
      <vt:lpstr>Scientific Practice:   Plan and Carry out an Investigation</vt:lpstr>
      <vt:lpstr>Planning and Carrying Out an Investigation:  Creating a River</vt:lpstr>
      <vt:lpstr>Create your Own Investigation</vt:lpstr>
      <vt:lpstr>Modeling the Formation of a Canyon River</vt:lpstr>
      <vt:lpstr>Modeling the Grand Canyon</vt:lpstr>
      <vt:lpstr>More…</vt:lpstr>
      <vt:lpstr>Reading about Science</vt:lpstr>
      <vt:lpstr>Science words we should know</vt:lpstr>
      <vt:lpstr>Two Assessments – for teachers</vt:lpstr>
      <vt:lpstr>Productive Dialogue: CER</vt:lpstr>
      <vt:lpstr>Assessment:  Making a Claim</vt:lpstr>
      <vt:lpstr>Assessment:  Representing your Model</vt:lpstr>
      <vt:lpstr>Assessment: Applying your Model</vt:lpstr>
      <vt:lpstr>Grand Canyon Satellite Image </vt:lpstr>
      <vt:lpstr>Valles Marinares, Mars</vt:lpstr>
      <vt:lpstr>PowerPoint Presentation</vt:lpstr>
      <vt:lpstr>Connecting Back to NGSS</vt:lpstr>
    </vt:vector>
  </TitlesOfParts>
  <Company>DJUSD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NGSS Elementary  Earth Science</dc:title>
  <dc:creator>Ingrid Salim</dc:creator>
  <cp:lastModifiedBy>Ingrid Salim</cp:lastModifiedBy>
  <cp:revision>90</cp:revision>
  <dcterms:created xsi:type="dcterms:W3CDTF">2016-06-15T19:51:09Z</dcterms:created>
  <dcterms:modified xsi:type="dcterms:W3CDTF">2016-07-17T20:02:13Z</dcterms:modified>
</cp:coreProperties>
</file>