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7" r:id="rId2"/>
    <p:sldId id="282" r:id="rId3"/>
    <p:sldId id="283" r:id="rId4"/>
    <p:sldId id="275" r:id="rId5"/>
    <p:sldId id="271" r:id="rId6"/>
    <p:sldId id="281" r:id="rId7"/>
    <p:sldId id="269" r:id="rId8"/>
    <p:sldId id="277" r:id="rId9"/>
    <p:sldId id="268" r:id="rId10"/>
    <p:sldId id="276" r:id="rId11"/>
    <p:sldId id="280" r:id="rId12"/>
    <p:sldId id="278" r:id="rId13"/>
    <p:sldId id="274" r:id="rId14"/>
    <p:sldId id="270" r:id="rId15"/>
    <p:sldId id="257" r:id="rId16"/>
    <p:sldId id="258" r:id="rId17"/>
    <p:sldId id="25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225" autoAdjust="0"/>
    <p:restoredTop sz="86424" autoAdjust="0"/>
  </p:normalViewPr>
  <p:slideViewPr>
    <p:cSldViewPr snapToGrid="0">
      <p:cViewPr varScale="1">
        <p:scale>
          <a:sx n="48" d="100"/>
          <a:sy n="48" d="100"/>
        </p:scale>
        <p:origin x="1147" y="43"/>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DE29AF-289F-4132-A595-177193F8E185}" type="datetimeFigureOut">
              <a:rPr lang="en-US" smtClean="0"/>
              <a:t>7/19/2016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0E9C50-037F-4201-9616-1E42419ACEAF}" type="slidenum">
              <a:rPr lang="en-US" smtClean="0"/>
              <a:t>‹#›</a:t>
            </a:fld>
            <a:endParaRPr lang="en-US"/>
          </a:p>
        </p:txBody>
      </p:sp>
    </p:spTree>
    <p:extLst>
      <p:ext uri="{BB962C8B-B14F-4D97-AF65-F5344CB8AC3E}">
        <p14:creationId xmlns:p14="http://schemas.microsoft.com/office/powerpoint/2010/main" val="894046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of the dialogues in this slide show can be modified in many ways for any kind to topic</a:t>
            </a:r>
            <a:r>
              <a:rPr lang="en-US" baseline="0" dirty="0" smtClean="0"/>
              <a:t> or text prompt.  We’ve organized them according to ones that typically work the best and with the least amount of prep.  When choosing a prompt, keep in mind the appropriateness of the protocol for the task at hand, and be very mindful of what you want students to get out of the dialogue. Are they making sense of something and so need an open-ended prompt?  Are they summarizing and so might benefit from a paraphrasing opportunity?  Are they brainstorming? Are they adding to their knowledge by listening to other ideas?  Each purpose for dialogue will necessitate a specific protocol.  Refer to the other resource document for more on how to think about matching protocols and prompts.</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1</a:t>
            </a:fld>
            <a:endParaRPr lang="en-US"/>
          </a:p>
        </p:txBody>
      </p:sp>
    </p:spTree>
    <p:extLst>
      <p:ext uri="{BB962C8B-B14F-4D97-AF65-F5344CB8AC3E}">
        <p14:creationId xmlns:p14="http://schemas.microsoft.com/office/powerpoint/2010/main" val="3702424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this protocol to work, you have to choose your prompt very wisely.  The topic must be open-ended enough for their to be multiple responses, but have enough basis in what you are doing in class that students can readily identify others’  thinking.  Models of how things work, in the form of explanations and diagrams, are one of the best ways to use this protocol. Students learn a lot from seeing how someone else represented the same idea, and they tend to be more ready to make changes in their own thinking after an in-depth experience with a peer.  </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12</a:t>
            </a:fld>
            <a:endParaRPr lang="en-US"/>
          </a:p>
        </p:txBody>
      </p:sp>
    </p:spTree>
    <p:extLst>
      <p:ext uri="{BB962C8B-B14F-4D97-AF65-F5344CB8AC3E}">
        <p14:creationId xmlns:p14="http://schemas.microsoft.com/office/powerpoint/2010/main" val="672050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protocols</a:t>
            </a:r>
            <a:r>
              <a:rPr lang="en-US" baseline="0" dirty="0" smtClean="0"/>
              <a:t> can also be used for topic dialogue with some modification.  These are written specifically for text, however.  As with the preceding dialogues, keep in mind your intended goal of both reading and dialogue when you identify a protocol.  For text that has subjective meaning for students, a ‘sharing’ protocol is usually best.  For more challenging text, students benefit more from a protocol that helps them make sense of what they read.</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13</a:t>
            </a:fld>
            <a:endParaRPr lang="en-US"/>
          </a:p>
        </p:txBody>
      </p:sp>
    </p:spTree>
    <p:extLst>
      <p:ext uri="{BB962C8B-B14F-4D97-AF65-F5344CB8AC3E}">
        <p14:creationId xmlns:p14="http://schemas.microsoft.com/office/powerpoint/2010/main" val="3734313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an especially fruitful protocol for big topics, either at the beginning or end of units, and either to create engagement or further deep thinking.  Providing students with a graphic organizer with categories such as ‘statement someone made,’  ‘I disagree or agree with it, ‘ and ‘why’  can help students outside the fishbowl stay focused.  Following this experiences, students can be asked to respond to more complex prompts in writing, such as a journal response or even a formal essay.  </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14</a:t>
            </a:fld>
            <a:endParaRPr lang="en-US"/>
          </a:p>
        </p:txBody>
      </p:sp>
    </p:spTree>
    <p:extLst>
      <p:ext uri="{BB962C8B-B14F-4D97-AF65-F5344CB8AC3E}">
        <p14:creationId xmlns:p14="http://schemas.microsoft.com/office/powerpoint/2010/main" val="1725955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protocol is excellent for almost anything theoretical or subjective piece. </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15</a:t>
            </a:fld>
            <a:endParaRPr lang="en-US"/>
          </a:p>
        </p:txBody>
      </p:sp>
    </p:spTree>
    <p:extLst>
      <p:ext uri="{BB962C8B-B14F-4D97-AF65-F5344CB8AC3E}">
        <p14:creationId xmlns:p14="http://schemas.microsoft.com/office/powerpoint/2010/main" val="19578916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trick to using this</a:t>
            </a:r>
            <a:r>
              <a:rPr lang="en-US" baseline="0" dirty="0" smtClean="0"/>
              <a:t> protocol is in choosing a text that allows for at least 4 stances (size of a normal group), is interesting and doesn’t just hand the argument to students.  Very productive if done well.</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16</a:t>
            </a:fld>
            <a:endParaRPr lang="en-US"/>
          </a:p>
        </p:txBody>
      </p:sp>
    </p:spTree>
    <p:extLst>
      <p:ext uri="{BB962C8B-B14F-4D97-AF65-F5344CB8AC3E}">
        <p14:creationId xmlns:p14="http://schemas.microsoft.com/office/powerpoint/2010/main" val="3468384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protocol for a controversial</a:t>
            </a:r>
            <a:r>
              <a:rPr lang="en-US" baseline="0" dirty="0" smtClean="0"/>
              <a:t> topic.  It’s a good precursor to the fishbowl protocol, as a way to help students make sense of the research itself.</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17</a:t>
            </a:fld>
            <a:endParaRPr lang="en-US"/>
          </a:p>
        </p:txBody>
      </p:sp>
    </p:spTree>
    <p:extLst>
      <p:ext uri="{BB962C8B-B14F-4D97-AF65-F5344CB8AC3E}">
        <p14:creationId xmlns:p14="http://schemas.microsoft.com/office/powerpoint/2010/main" val="567402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Sometimes a checklist</a:t>
            </a:r>
            <a:r>
              <a:rPr lang="en-US" baseline="0" dirty="0" smtClean="0"/>
              <a:t> of claims for kids to read and fill out is the easiest.  Usually such a list with 5-7 items on it is enough to keep the conversation going.  You want to make sure the statements are not so clear cut that there is no debate. This type of protocol is very useful for both uncovering misperceptions as well as getting kids to learn from each other before you even begin a unit.</a:t>
            </a:r>
            <a:endParaRPr lang="en-US" dirty="0"/>
          </a:p>
        </p:txBody>
      </p:sp>
      <p:sp>
        <p:nvSpPr>
          <p:cNvPr id="4" name="Slide Number Placeholder 3"/>
          <p:cNvSpPr>
            <a:spLocks noGrp="1"/>
          </p:cNvSpPr>
          <p:nvPr>
            <p:ph type="sldNum" sz="quarter" idx="10"/>
          </p:nvPr>
        </p:nvSpPr>
        <p:spPr/>
        <p:txBody>
          <a:bodyPr/>
          <a:lstStyle/>
          <a:p>
            <a:fld id="{990CF7A7-B4B7-5641-9D88-C2ED5287EE10}" type="slidenum">
              <a:rPr lang="en-US" smtClean="0"/>
              <a:t>4</a:t>
            </a:fld>
            <a:endParaRPr lang="en-US"/>
          </a:p>
        </p:txBody>
      </p:sp>
    </p:spTree>
    <p:extLst>
      <p:ext uri="{BB962C8B-B14F-4D97-AF65-F5344CB8AC3E}">
        <p14:creationId xmlns:p14="http://schemas.microsoft.com/office/powerpoint/2010/main" val="3479116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a:t>
            </a:r>
            <a:r>
              <a:rPr lang="en-US" baseline="0" dirty="0" smtClean="0"/>
              <a:t> many ways to make groups in a classroom, and we use all of them:  random choices by pulling popsicle sticks with names on them out of a container (works for cold questioning too); grouping by colors, numbers, birthday months or any other category – also gets students interacting; teacher choice;  student choice, or a mix in between.  The younger the students, the more often then ask to change groups.  More than three weeks for 4</a:t>
            </a:r>
            <a:r>
              <a:rPr lang="en-US" baseline="30000" dirty="0" smtClean="0"/>
              <a:t>th</a:t>
            </a:r>
            <a:r>
              <a:rPr lang="en-US" baseline="0" dirty="0" smtClean="0"/>
              <a:t> graders is too much.  Even high school students want some variety, so the end of units or projects is a good time to change.  We also do let students choose their own groups sometimes, just not often.  Often we’ll designate a ‘lab’  group and a discussion group and maybe even a third one so there is rotation within the unit, with the lab group being the home base they go to each day.</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5</a:t>
            </a:fld>
            <a:endParaRPr lang="en-US"/>
          </a:p>
        </p:txBody>
      </p:sp>
    </p:spTree>
    <p:extLst>
      <p:ext uri="{BB962C8B-B14F-4D97-AF65-F5344CB8AC3E}">
        <p14:creationId xmlns:p14="http://schemas.microsoft.com/office/powerpoint/2010/main" val="1383731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prompt for this type of protocol needs to be of high interest and have many possible response.  It’s not about getting the right answer,</a:t>
            </a:r>
            <a:r>
              <a:rPr lang="en-US" baseline="0" dirty="0" smtClean="0"/>
              <a:t> but about the thought and exchange of reasoning behind each student’s response.  Consider prompts that address the human impact aspect of NGSS, such as ‘climate change is likely to radically change how human live on planet Earth,’  OR  ‘ governments should ban all making and use of fossil fuels because they are so pollutant.’  Encourage, too, the generation of questions that students might engage in around these topics.  Providing small dry erase boards to record such questions is a good way to see their thinking, and even to drive instruction if you choose to.  It also validates asking questions as a key piece of scientific practice.</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6</a:t>
            </a:fld>
            <a:endParaRPr lang="en-US"/>
          </a:p>
        </p:txBody>
      </p:sp>
    </p:spTree>
    <p:extLst>
      <p:ext uri="{BB962C8B-B14F-4D97-AF65-F5344CB8AC3E}">
        <p14:creationId xmlns:p14="http://schemas.microsoft.com/office/powerpoint/2010/main" val="1987456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lots of creative</a:t>
            </a:r>
            <a:r>
              <a:rPr lang="en-US" baseline="0" dirty="0" smtClean="0"/>
              <a:t> ways to assign who should begin a group dialogue.  The younger the students, the more necessary this assignment is, but even with older students who tend to start with the same person every time it can provide some variety.  Following are some strategies we use, and then we always ask students to rotate the discussion clockwise (from above that’s moving to the right) so that there’s a routine:  earliest or latest birthday starts;  person closest to – door, window, teacher, pet, etc.; person with the greatest number of siblings, pets, collected rocks, </a:t>
            </a:r>
            <a:r>
              <a:rPr lang="en-US" baseline="0" dirty="0" err="1" smtClean="0"/>
              <a:t>etc</a:t>
            </a:r>
            <a:r>
              <a:rPr lang="en-US" baseline="0" dirty="0" smtClean="0"/>
              <a:t> – if a tie, they decide.  </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7</a:t>
            </a:fld>
            <a:endParaRPr lang="en-US"/>
          </a:p>
        </p:txBody>
      </p:sp>
    </p:spTree>
    <p:extLst>
      <p:ext uri="{BB962C8B-B14F-4D97-AF65-F5344CB8AC3E}">
        <p14:creationId xmlns:p14="http://schemas.microsoft.com/office/powerpoint/2010/main" val="4153446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 number of</a:t>
            </a:r>
            <a:r>
              <a:rPr lang="en-US" baseline="0" dirty="0" smtClean="0"/>
              <a:t> protocols for ‘taking turns.’  While too many protocols gets confusing, it’s helpful for training kids to take turns and listen to each other to provide different structures.  Just make sure that understanding and following a protocol isn’t overshadowing the point of the dialogue.</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8</a:t>
            </a:fld>
            <a:endParaRPr lang="en-US"/>
          </a:p>
        </p:txBody>
      </p:sp>
    </p:spTree>
    <p:extLst>
      <p:ext uri="{BB962C8B-B14F-4D97-AF65-F5344CB8AC3E}">
        <p14:creationId xmlns:p14="http://schemas.microsoft.com/office/powerpoint/2010/main" val="3617369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variations on the talking stick:  students</a:t>
            </a:r>
            <a:r>
              <a:rPr lang="en-US" baseline="0" dirty="0" smtClean="0"/>
              <a:t> can use just one object that they identify;  the teacher can provide something they call a talking stick – i.e. some artistically enhanced object that gains symbolic meaning; each student can have their own talking stick.  </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9</a:t>
            </a:fld>
            <a:endParaRPr lang="en-US"/>
          </a:p>
        </p:txBody>
      </p:sp>
    </p:spTree>
    <p:extLst>
      <p:ext uri="{BB962C8B-B14F-4D97-AF65-F5344CB8AC3E}">
        <p14:creationId xmlns:p14="http://schemas.microsoft.com/office/powerpoint/2010/main" val="3641434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600" dirty="0" smtClean="0">
                <a:solidFill>
                  <a:srgbClr val="0033CC"/>
                </a:solidFill>
              </a:rPr>
              <a:t>  The point of this protocol is to</a:t>
            </a:r>
            <a:r>
              <a:rPr lang="en-US" sz="9600" baseline="0" dirty="0" smtClean="0">
                <a:solidFill>
                  <a:srgbClr val="0033CC"/>
                </a:solidFill>
              </a:rPr>
              <a:t> give students a structure for practicing the art of listening, and not interrupting.  Because the time limit matters, and students need to know they will have a turn, it can be helpful to use an analog or digital timer. These times should be shorter for younger students, but can be increased to minutes for older ones and adults.</a:t>
            </a:r>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10</a:t>
            </a:fld>
            <a:endParaRPr lang="en-US"/>
          </a:p>
        </p:txBody>
      </p:sp>
    </p:spTree>
    <p:extLst>
      <p:ext uri="{BB962C8B-B14F-4D97-AF65-F5344CB8AC3E}">
        <p14:creationId xmlns:p14="http://schemas.microsoft.com/office/powerpoint/2010/main" val="3554605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protocol has been slightly overused,</a:t>
            </a:r>
            <a:r>
              <a:rPr lang="en-US" baseline="0" dirty="0" smtClean="0"/>
              <a:t> and should maybe be employed sparingly.  It is just one of many partner dialogue protocols to choose from.</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Charts for recording these ideas can be helpful and are available widely.  You can examples by doing an image search of a TPS chart.</a:t>
            </a:r>
          </a:p>
          <a:p>
            <a:endParaRPr lang="en-US" dirty="0"/>
          </a:p>
        </p:txBody>
      </p:sp>
      <p:sp>
        <p:nvSpPr>
          <p:cNvPr id="4" name="Slide Number Placeholder 3"/>
          <p:cNvSpPr>
            <a:spLocks noGrp="1"/>
          </p:cNvSpPr>
          <p:nvPr>
            <p:ph type="sldNum" sz="quarter" idx="10"/>
          </p:nvPr>
        </p:nvSpPr>
        <p:spPr/>
        <p:txBody>
          <a:bodyPr/>
          <a:lstStyle/>
          <a:p>
            <a:fld id="{460E9C50-037F-4201-9616-1E42419ACEAF}" type="slidenum">
              <a:rPr lang="en-US" smtClean="0"/>
              <a:t>11</a:t>
            </a:fld>
            <a:endParaRPr lang="en-US"/>
          </a:p>
        </p:txBody>
      </p:sp>
    </p:spTree>
    <p:extLst>
      <p:ext uri="{BB962C8B-B14F-4D97-AF65-F5344CB8AC3E}">
        <p14:creationId xmlns:p14="http://schemas.microsoft.com/office/powerpoint/2010/main" val="387975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2E4DA-69EC-48CE-95E3-EF29F7BCA8D2}" type="datetimeFigureOut">
              <a:rPr lang="en-US" smtClean="0"/>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1007036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2E4DA-69EC-48CE-95E3-EF29F7BCA8D2}" type="datetimeFigureOut">
              <a:rPr lang="en-US" smtClean="0"/>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81793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2E4DA-69EC-48CE-95E3-EF29F7BCA8D2}" type="datetimeFigureOut">
              <a:rPr lang="en-US" smtClean="0"/>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1757281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2E4DA-69EC-48CE-95E3-EF29F7BCA8D2}" type="datetimeFigureOut">
              <a:rPr lang="en-US" smtClean="0"/>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1841817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2E4DA-69EC-48CE-95E3-EF29F7BCA8D2}" type="datetimeFigureOut">
              <a:rPr lang="en-US" smtClean="0"/>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2056549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2E4DA-69EC-48CE-95E3-EF29F7BCA8D2}" type="datetimeFigureOut">
              <a:rPr lang="en-US" smtClean="0"/>
              <a:t>7/19/2016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257109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2E4DA-69EC-48CE-95E3-EF29F7BCA8D2}" type="datetimeFigureOut">
              <a:rPr lang="en-US" smtClean="0"/>
              <a:t>7/19/2016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594837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2E4DA-69EC-48CE-95E3-EF29F7BCA8D2}" type="datetimeFigureOut">
              <a:rPr lang="en-US" smtClean="0"/>
              <a:t>7/19/2016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4265071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2E4DA-69EC-48CE-95E3-EF29F7BCA8D2}" type="datetimeFigureOut">
              <a:rPr lang="en-US" smtClean="0"/>
              <a:t>7/19/2016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1929132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2E4DA-69EC-48CE-95E3-EF29F7BCA8D2}" type="datetimeFigureOut">
              <a:rPr lang="en-US" smtClean="0"/>
              <a:t>7/19/2016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2260183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2E4DA-69EC-48CE-95E3-EF29F7BCA8D2}" type="datetimeFigureOut">
              <a:rPr lang="en-US" smtClean="0"/>
              <a:t>7/19/2016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F872C-85E6-4022-AF08-70EE99247B15}" type="slidenum">
              <a:rPr lang="en-US" smtClean="0"/>
              <a:t>‹#›</a:t>
            </a:fld>
            <a:endParaRPr lang="en-US"/>
          </a:p>
        </p:txBody>
      </p:sp>
    </p:spTree>
    <p:extLst>
      <p:ext uri="{BB962C8B-B14F-4D97-AF65-F5344CB8AC3E}">
        <p14:creationId xmlns:p14="http://schemas.microsoft.com/office/powerpoint/2010/main" val="1524110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2E4DA-69EC-48CE-95E3-EF29F7BCA8D2}" type="datetimeFigureOut">
              <a:rPr lang="en-US" smtClean="0"/>
              <a:t>7/19/2016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F872C-85E6-4022-AF08-70EE99247B15}" type="slidenum">
              <a:rPr lang="en-US" smtClean="0"/>
              <a:t>‹#›</a:t>
            </a:fld>
            <a:endParaRPr lang="en-US"/>
          </a:p>
        </p:txBody>
      </p:sp>
    </p:spTree>
    <p:extLst>
      <p:ext uri="{BB962C8B-B14F-4D97-AF65-F5344CB8AC3E}">
        <p14:creationId xmlns:p14="http://schemas.microsoft.com/office/powerpoint/2010/main" val="120127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33CC"/>
                </a:solidFill>
              </a:rPr>
              <a:t>Dialogue Tools for Partners and Small  Groups</a:t>
            </a:r>
            <a:endParaRPr lang="en-US" dirty="0">
              <a:solidFill>
                <a:srgbClr val="0033CC"/>
              </a:solidFill>
            </a:endParaRPr>
          </a:p>
        </p:txBody>
      </p:sp>
      <p:sp>
        <p:nvSpPr>
          <p:cNvPr id="3" name="Content Placeholder 2"/>
          <p:cNvSpPr>
            <a:spLocks noGrp="1"/>
          </p:cNvSpPr>
          <p:nvPr>
            <p:ph idx="1"/>
          </p:nvPr>
        </p:nvSpPr>
        <p:spPr>
          <a:xfrm>
            <a:off x="931653" y="2266122"/>
            <a:ext cx="7781026" cy="2991678"/>
          </a:xfrm>
        </p:spPr>
        <p:txBody>
          <a:bodyPr numCol="2">
            <a:normAutofit fontScale="25000" lnSpcReduction="20000"/>
          </a:bodyPr>
          <a:lstStyle/>
          <a:p>
            <a:pPr marL="0" indent="0">
              <a:buNone/>
            </a:pPr>
            <a:endParaRPr lang="en-US" dirty="0" smtClean="0"/>
          </a:p>
          <a:p>
            <a:pPr marL="0" indent="0">
              <a:buNone/>
            </a:pPr>
            <a:r>
              <a:rPr lang="en-US" dirty="0" smtClean="0"/>
              <a:t>			</a:t>
            </a:r>
          </a:p>
          <a:p>
            <a:pPr>
              <a:buFont typeface="Wingdings" panose="05000000000000000000" pitchFamily="2" charset="2"/>
              <a:buChar char="Ø"/>
            </a:pPr>
            <a:r>
              <a:rPr lang="en-US" sz="11200" dirty="0" smtClean="0">
                <a:solidFill>
                  <a:srgbClr val="0033CC"/>
                </a:solidFill>
              </a:rPr>
              <a:t> </a:t>
            </a:r>
            <a:r>
              <a:rPr lang="en-US" sz="11200" dirty="0" smtClean="0"/>
              <a:t>3-2-1</a:t>
            </a:r>
            <a:r>
              <a:rPr lang="en-US" sz="11200" dirty="0"/>
              <a:t>			</a:t>
            </a:r>
          </a:p>
          <a:p>
            <a:pPr>
              <a:buFont typeface="Wingdings" panose="05000000000000000000" pitchFamily="2" charset="2"/>
              <a:buChar char="Ø"/>
            </a:pPr>
            <a:r>
              <a:rPr lang="en-US" sz="11200" dirty="0">
                <a:solidFill>
                  <a:srgbClr val="0033CC"/>
                </a:solidFill>
              </a:rPr>
              <a:t> </a:t>
            </a:r>
            <a:r>
              <a:rPr lang="en-US" sz="11200" dirty="0" smtClean="0"/>
              <a:t>Agree/Disagree</a:t>
            </a:r>
            <a:endParaRPr lang="en-US" sz="11200" dirty="0"/>
          </a:p>
          <a:p>
            <a:pPr>
              <a:buFont typeface="Wingdings" panose="05000000000000000000" pitchFamily="2" charset="2"/>
              <a:buChar char="Ø"/>
            </a:pPr>
            <a:r>
              <a:rPr lang="en-US" sz="11200" dirty="0">
                <a:solidFill>
                  <a:srgbClr val="0033CC"/>
                </a:solidFill>
              </a:rPr>
              <a:t> </a:t>
            </a:r>
            <a:r>
              <a:rPr lang="en-US" sz="11200" dirty="0" smtClean="0"/>
              <a:t>Dialogue Dots		</a:t>
            </a:r>
          </a:p>
          <a:p>
            <a:pPr>
              <a:buFont typeface="Wingdings" panose="05000000000000000000" pitchFamily="2" charset="2"/>
              <a:buChar char="Ø"/>
            </a:pPr>
            <a:r>
              <a:rPr lang="en-US" sz="11200" dirty="0">
                <a:solidFill>
                  <a:srgbClr val="0033CC"/>
                </a:solidFill>
              </a:rPr>
              <a:t> </a:t>
            </a:r>
            <a:r>
              <a:rPr lang="en-US" sz="11200" dirty="0" smtClean="0"/>
              <a:t> Final Word		</a:t>
            </a:r>
          </a:p>
          <a:p>
            <a:pPr>
              <a:buFont typeface="Wingdings" panose="05000000000000000000" pitchFamily="2" charset="2"/>
              <a:buChar char="Ø"/>
            </a:pPr>
            <a:r>
              <a:rPr lang="en-US" sz="11200" dirty="0" smtClean="0">
                <a:solidFill>
                  <a:srgbClr val="0033CC"/>
                </a:solidFill>
              </a:rPr>
              <a:t> </a:t>
            </a:r>
            <a:r>
              <a:rPr lang="en-US" sz="11200" dirty="0" smtClean="0"/>
              <a:t>Four </a:t>
            </a:r>
            <a:r>
              <a:rPr lang="en-US" sz="11200" dirty="0"/>
              <a:t>Corners	</a:t>
            </a:r>
            <a:r>
              <a:rPr lang="en-US" sz="11200" dirty="0" smtClean="0"/>
              <a:t> </a:t>
            </a:r>
          </a:p>
          <a:p>
            <a:pPr>
              <a:buFont typeface="Wingdings" panose="05000000000000000000" pitchFamily="2" charset="2"/>
              <a:buChar char="Ø"/>
            </a:pPr>
            <a:r>
              <a:rPr lang="en-US" sz="11200" dirty="0" smtClean="0">
                <a:solidFill>
                  <a:srgbClr val="0033CC"/>
                </a:solidFill>
              </a:rPr>
              <a:t> </a:t>
            </a:r>
            <a:r>
              <a:rPr lang="en-US" sz="11200" dirty="0" smtClean="0"/>
              <a:t>Give </a:t>
            </a:r>
            <a:r>
              <a:rPr lang="en-US" sz="11200" dirty="0"/>
              <a:t>One, Get </a:t>
            </a:r>
            <a:r>
              <a:rPr lang="en-US" sz="11200" dirty="0" smtClean="0"/>
              <a:t>One</a:t>
            </a:r>
          </a:p>
          <a:p>
            <a:pPr>
              <a:buFont typeface="Wingdings" panose="05000000000000000000" pitchFamily="2" charset="2"/>
              <a:buChar char="Ø"/>
            </a:pPr>
            <a:r>
              <a:rPr lang="en-US" sz="11200" dirty="0" smtClean="0">
                <a:solidFill>
                  <a:srgbClr val="0033CC"/>
                </a:solidFill>
              </a:rPr>
              <a:t> </a:t>
            </a:r>
            <a:r>
              <a:rPr lang="en-US" sz="11200" dirty="0" smtClean="0"/>
              <a:t>Paraphrase </a:t>
            </a:r>
            <a:r>
              <a:rPr lang="en-US" sz="11200" dirty="0"/>
              <a:t>Passport 	</a:t>
            </a:r>
          </a:p>
          <a:p>
            <a:pPr>
              <a:buFont typeface="Wingdings" panose="05000000000000000000" pitchFamily="2" charset="2"/>
              <a:buChar char="Ø"/>
            </a:pPr>
            <a:endParaRPr lang="en-US" sz="11200" dirty="0" smtClean="0"/>
          </a:p>
          <a:p>
            <a:pPr>
              <a:buFont typeface="Wingdings" panose="05000000000000000000" pitchFamily="2" charset="2"/>
              <a:buChar char="Ø"/>
            </a:pPr>
            <a:endParaRPr lang="en-US" sz="11200" dirty="0" smtClean="0">
              <a:solidFill>
                <a:srgbClr val="0033CC"/>
              </a:solidFill>
            </a:endParaRPr>
          </a:p>
          <a:p>
            <a:pPr>
              <a:buFont typeface="Wingdings" panose="05000000000000000000" pitchFamily="2" charset="2"/>
              <a:buChar char="Ø"/>
            </a:pPr>
            <a:endParaRPr lang="en-US" sz="11200" dirty="0">
              <a:solidFill>
                <a:srgbClr val="0033CC"/>
              </a:solidFill>
            </a:endParaRPr>
          </a:p>
          <a:p>
            <a:pPr>
              <a:buFont typeface="Wingdings" panose="05000000000000000000" pitchFamily="2" charset="2"/>
              <a:buChar char="Ø"/>
            </a:pPr>
            <a:endParaRPr lang="en-US" sz="11200" dirty="0" smtClean="0">
              <a:solidFill>
                <a:srgbClr val="0033CC"/>
              </a:solidFill>
            </a:endParaRPr>
          </a:p>
          <a:p>
            <a:pPr>
              <a:buFont typeface="Wingdings" panose="05000000000000000000" pitchFamily="2" charset="2"/>
              <a:buChar char="Ø"/>
            </a:pPr>
            <a:endParaRPr lang="en-US" sz="11200" dirty="0">
              <a:solidFill>
                <a:srgbClr val="0033CC"/>
              </a:solidFill>
            </a:endParaRPr>
          </a:p>
          <a:p>
            <a:pPr>
              <a:buFont typeface="Wingdings" panose="05000000000000000000" pitchFamily="2" charset="2"/>
              <a:buChar char="Ø"/>
            </a:pPr>
            <a:r>
              <a:rPr lang="en-US" sz="11200" dirty="0">
                <a:solidFill>
                  <a:srgbClr val="0033CC"/>
                </a:solidFill>
              </a:rPr>
              <a:t> </a:t>
            </a:r>
            <a:r>
              <a:rPr lang="en-US" sz="11200" dirty="0" smtClean="0"/>
              <a:t>Sharing Observations</a:t>
            </a:r>
            <a:endParaRPr lang="en-US" sz="11200" dirty="0" smtClean="0"/>
          </a:p>
          <a:p>
            <a:pPr>
              <a:buFont typeface="Wingdings" panose="05000000000000000000" pitchFamily="2" charset="2"/>
              <a:buChar char="Ø"/>
            </a:pPr>
            <a:r>
              <a:rPr lang="en-US" sz="11200" dirty="0" smtClean="0">
                <a:solidFill>
                  <a:srgbClr val="0033CC"/>
                </a:solidFill>
              </a:rPr>
              <a:t> </a:t>
            </a:r>
            <a:r>
              <a:rPr lang="en-US" sz="11200" dirty="0" smtClean="0"/>
              <a:t>Say </a:t>
            </a:r>
            <a:r>
              <a:rPr lang="en-US" sz="11200" dirty="0"/>
              <a:t>Something </a:t>
            </a:r>
            <a:r>
              <a:rPr lang="en-US" sz="11200" dirty="0" smtClean="0"/>
              <a:t> </a:t>
            </a:r>
            <a:endParaRPr lang="en-US" sz="11200" dirty="0" smtClean="0"/>
          </a:p>
          <a:p>
            <a:pPr>
              <a:buFont typeface="Wingdings" panose="05000000000000000000" pitchFamily="2" charset="2"/>
              <a:buChar char="Ø"/>
            </a:pPr>
            <a:r>
              <a:rPr lang="en-US" sz="11200" dirty="0">
                <a:solidFill>
                  <a:srgbClr val="0033CC"/>
                </a:solidFill>
              </a:rPr>
              <a:t> </a:t>
            </a:r>
            <a:r>
              <a:rPr lang="en-US" sz="11200" dirty="0" smtClean="0"/>
              <a:t>Talk Moves</a:t>
            </a:r>
            <a:endParaRPr lang="en-US" sz="11200" dirty="0" smtClean="0"/>
          </a:p>
          <a:p>
            <a:pPr>
              <a:buFont typeface="Wingdings" panose="05000000000000000000" pitchFamily="2" charset="2"/>
              <a:buChar char="Ø"/>
            </a:pPr>
            <a:r>
              <a:rPr lang="en-US" sz="11200" dirty="0" smtClean="0">
                <a:solidFill>
                  <a:srgbClr val="0033CC"/>
                </a:solidFill>
              </a:rPr>
              <a:t> </a:t>
            </a:r>
            <a:r>
              <a:rPr lang="en-US" sz="11200" dirty="0" smtClean="0"/>
              <a:t>Talking </a:t>
            </a:r>
            <a:r>
              <a:rPr lang="en-US" sz="11200" dirty="0"/>
              <a:t>Sticks </a:t>
            </a:r>
            <a:r>
              <a:rPr lang="en-US" sz="11200" dirty="0" smtClean="0"/>
              <a:t>	</a:t>
            </a:r>
          </a:p>
          <a:p>
            <a:pPr>
              <a:buFont typeface="Wingdings" panose="05000000000000000000" pitchFamily="2" charset="2"/>
              <a:buChar char="Ø"/>
            </a:pPr>
            <a:r>
              <a:rPr lang="en-US" sz="11200" dirty="0" smtClean="0">
                <a:solidFill>
                  <a:srgbClr val="0033CC"/>
                </a:solidFill>
              </a:rPr>
              <a:t> </a:t>
            </a:r>
            <a:r>
              <a:rPr lang="en-US" sz="11200" dirty="0" smtClean="0"/>
              <a:t>Think-Pair-Share</a:t>
            </a:r>
          </a:p>
          <a:p>
            <a:pPr>
              <a:buFont typeface="Wingdings" panose="05000000000000000000" pitchFamily="2" charset="2"/>
              <a:buChar char="Ø"/>
            </a:pPr>
            <a:r>
              <a:rPr lang="en-US" sz="11200" dirty="0" smtClean="0">
                <a:solidFill>
                  <a:srgbClr val="0033CC"/>
                </a:solidFill>
              </a:rPr>
              <a:t> </a:t>
            </a:r>
            <a:r>
              <a:rPr lang="en-US" sz="11200" dirty="0" smtClean="0"/>
              <a:t>Trade </a:t>
            </a:r>
            <a:r>
              <a:rPr lang="en-US" sz="11200" dirty="0"/>
              <a:t>Off </a:t>
            </a:r>
          </a:p>
          <a:p>
            <a:pPr>
              <a:buFont typeface="Wingdings" panose="05000000000000000000" pitchFamily="2" charset="2"/>
              <a:buChar char="Ø"/>
            </a:pPr>
            <a:r>
              <a:rPr lang="en-US" sz="11200" dirty="0" smtClean="0">
                <a:solidFill>
                  <a:srgbClr val="0033CC"/>
                </a:solidFill>
              </a:rPr>
              <a:t> </a:t>
            </a:r>
            <a:r>
              <a:rPr lang="en-US" sz="11200" dirty="0" smtClean="0"/>
              <a:t>Walkabout </a:t>
            </a:r>
            <a:r>
              <a:rPr lang="en-US" sz="11200" dirty="0"/>
              <a:t>Review </a:t>
            </a:r>
            <a:r>
              <a:rPr lang="en-US" sz="11200" dirty="0" smtClean="0"/>
              <a:t>	</a:t>
            </a:r>
          </a:p>
          <a:p>
            <a:pPr marL="0" indent="0">
              <a:buNone/>
            </a:pPr>
            <a:r>
              <a:rPr lang="en-US" sz="11200" dirty="0" smtClean="0"/>
              <a:t>	 	</a:t>
            </a:r>
            <a:endParaRPr lang="en-US" sz="11200" dirty="0"/>
          </a:p>
          <a:p>
            <a:pPr marL="0" indent="0">
              <a:buNone/>
            </a:pPr>
            <a:endParaRPr lang="en-US" sz="6400" dirty="0" smtClean="0"/>
          </a:p>
          <a:p>
            <a:pPr marL="0" indent="0">
              <a:buNone/>
            </a:pPr>
            <a:r>
              <a:rPr lang="en-US" sz="6400" dirty="0" smtClean="0"/>
              <a:t>					</a:t>
            </a:r>
            <a:endParaRPr lang="en-US" sz="6400" dirty="0"/>
          </a:p>
          <a:p>
            <a:pPr marL="0" indent="0">
              <a:buNone/>
            </a:pPr>
            <a:r>
              <a:rPr lang="en-US" sz="6400" dirty="0" smtClean="0"/>
              <a:t>					</a:t>
            </a:r>
            <a:endParaRPr lang="en-US" sz="6400" dirty="0"/>
          </a:p>
        </p:txBody>
      </p:sp>
      <p:pic>
        <p:nvPicPr>
          <p:cNvPr id="4" name="Picture 2" descr="http://www.meltwater.com/wp-content/uploads/2013/10/1645687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874" y="1631159"/>
            <a:ext cx="1269926" cy="1269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045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116" y="0"/>
            <a:ext cx="10515600" cy="715530"/>
          </a:xfrm>
        </p:spPr>
        <p:txBody>
          <a:bodyPr/>
          <a:lstStyle/>
          <a:p>
            <a:r>
              <a:rPr lang="en-US" dirty="0" smtClean="0">
                <a:solidFill>
                  <a:srgbClr val="0033CC"/>
                </a:solidFill>
              </a:rPr>
              <a:t>Productive Dialogue: Trade-off</a:t>
            </a:r>
            <a:endParaRPr lang="en-US" dirty="0">
              <a:solidFill>
                <a:srgbClr val="0033CC"/>
              </a:solidFill>
            </a:endParaRPr>
          </a:p>
        </p:txBody>
      </p:sp>
      <p:sp>
        <p:nvSpPr>
          <p:cNvPr id="3" name="Content Placeholder 2"/>
          <p:cNvSpPr>
            <a:spLocks noGrp="1"/>
          </p:cNvSpPr>
          <p:nvPr>
            <p:ph idx="1"/>
          </p:nvPr>
        </p:nvSpPr>
        <p:spPr>
          <a:xfrm>
            <a:off x="846031" y="964912"/>
            <a:ext cx="8659091" cy="5346436"/>
          </a:xfrm>
        </p:spPr>
        <p:txBody>
          <a:bodyPr>
            <a:normAutofit fontScale="92500" lnSpcReduction="10000"/>
          </a:bodyPr>
          <a:lstStyle/>
          <a:p>
            <a:pPr marL="0" lvl="0" indent="0">
              <a:buNone/>
            </a:pPr>
            <a:r>
              <a:rPr lang="en-US" dirty="0" smtClean="0"/>
              <a:t>In pairs, students think quietly on the prompt for a minute.</a:t>
            </a:r>
          </a:p>
          <a:p>
            <a:pPr marL="0" lvl="0" indent="0">
              <a:buNone/>
            </a:pPr>
            <a:endParaRPr lang="en-US" dirty="0"/>
          </a:p>
          <a:p>
            <a:pPr lvl="0">
              <a:buFont typeface="Wingdings" panose="05000000000000000000" pitchFamily="2" charset="2"/>
              <a:buChar char="Ø"/>
            </a:pPr>
            <a:r>
              <a:rPr lang="en-US" dirty="0" smtClean="0">
                <a:solidFill>
                  <a:srgbClr val="0033CC"/>
                </a:solidFill>
              </a:rPr>
              <a:t> </a:t>
            </a:r>
            <a:r>
              <a:rPr lang="en-US" dirty="0" smtClean="0"/>
              <a:t>Partner A speaks for 20 seconds, and Partner B listens. </a:t>
            </a:r>
          </a:p>
          <a:p>
            <a:pPr lvl="0">
              <a:buFont typeface="Wingdings" panose="05000000000000000000" pitchFamily="2" charset="2"/>
              <a:buChar char="Ø"/>
            </a:pPr>
            <a:r>
              <a:rPr lang="en-US" dirty="0" smtClean="0">
                <a:solidFill>
                  <a:srgbClr val="0033CC"/>
                </a:solidFill>
              </a:rPr>
              <a:t> </a:t>
            </a:r>
            <a:r>
              <a:rPr lang="en-US" dirty="0" smtClean="0"/>
              <a:t>Partner B paraphrases for 10 seconds what s/he heard   Partner A saying.</a:t>
            </a:r>
          </a:p>
          <a:p>
            <a:pPr lvl="0">
              <a:buFont typeface="Wingdings" panose="05000000000000000000" pitchFamily="2" charset="2"/>
              <a:buChar char="Ø"/>
            </a:pPr>
            <a:r>
              <a:rPr lang="en-US" dirty="0" smtClean="0">
                <a:solidFill>
                  <a:srgbClr val="0033CC"/>
                </a:solidFill>
              </a:rPr>
              <a:t> </a:t>
            </a:r>
            <a:r>
              <a:rPr lang="en-US" dirty="0" smtClean="0"/>
              <a:t>Partner</a:t>
            </a:r>
            <a:r>
              <a:rPr lang="en-US" dirty="0" smtClean="0">
                <a:solidFill>
                  <a:srgbClr val="0033CC"/>
                </a:solidFill>
              </a:rPr>
              <a:t> </a:t>
            </a:r>
            <a:r>
              <a:rPr lang="en-US" dirty="0" smtClean="0"/>
              <a:t>B speaks for 20 seconds while Partner A listens.</a:t>
            </a:r>
          </a:p>
          <a:p>
            <a:pPr>
              <a:buFont typeface="Wingdings" panose="05000000000000000000" pitchFamily="2" charset="2"/>
              <a:buChar char="Ø"/>
            </a:pPr>
            <a:r>
              <a:rPr lang="en-US" dirty="0" smtClean="0">
                <a:solidFill>
                  <a:srgbClr val="0033CC"/>
                </a:solidFill>
              </a:rPr>
              <a:t> </a:t>
            </a:r>
            <a:r>
              <a:rPr lang="en-US" dirty="0" smtClean="0"/>
              <a:t>Partner A </a:t>
            </a:r>
            <a:r>
              <a:rPr lang="en-US" dirty="0"/>
              <a:t>paraphrases for 10 seconds what s/he heard </a:t>
            </a:r>
            <a:r>
              <a:rPr lang="en-US" dirty="0" smtClean="0"/>
              <a:t>   Partner B </a:t>
            </a:r>
            <a:r>
              <a:rPr lang="en-US" dirty="0"/>
              <a:t>saying</a:t>
            </a:r>
            <a:r>
              <a:rPr lang="en-US" dirty="0" smtClean="0"/>
              <a:t>.</a:t>
            </a:r>
          </a:p>
          <a:p>
            <a:pPr>
              <a:buFont typeface="Wingdings" panose="05000000000000000000" pitchFamily="2" charset="2"/>
              <a:buChar char="Ø"/>
            </a:pPr>
            <a:endParaRPr lang="en-US" dirty="0" smtClean="0"/>
          </a:p>
          <a:p>
            <a:pPr lvl="0">
              <a:buFont typeface="Wingdings" panose="05000000000000000000" pitchFamily="2" charset="2"/>
              <a:buChar char="Ø"/>
            </a:pPr>
            <a:r>
              <a:rPr lang="en-US" dirty="0" smtClean="0">
                <a:solidFill>
                  <a:srgbClr val="0033CC"/>
                </a:solidFill>
              </a:rPr>
              <a:t> </a:t>
            </a:r>
            <a:r>
              <a:rPr lang="en-US" dirty="0" smtClean="0"/>
              <a:t>Repeat the process, increasing the time to 30 seconds.</a:t>
            </a:r>
          </a:p>
          <a:p>
            <a:pPr lvl="0">
              <a:buFont typeface="Wingdings" panose="05000000000000000000" pitchFamily="2" charset="2"/>
              <a:buChar char="Ø"/>
            </a:pPr>
            <a:r>
              <a:rPr lang="en-US" dirty="0" smtClean="0">
                <a:solidFill>
                  <a:srgbClr val="0033CC"/>
                </a:solidFill>
              </a:rPr>
              <a:t> </a:t>
            </a:r>
            <a:r>
              <a:rPr lang="en-US" dirty="0" smtClean="0"/>
              <a:t>Each partner summarizes or adds to the conversation for up to 45 seconds.</a:t>
            </a:r>
          </a:p>
          <a:p>
            <a:pPr marL="0" lvl="0" indent="0">
              <a:buNone/>
            </a:pPr>
            <a:endParaRPr lang="en-US" dirty="0"/>
          </a:p>
        </p:txBody>
      </p:sp>
      <p:pic>
        <p:nvPicPr>
          <p:cNvPr id="4" name="Picture 2" descr="http://d1bile9su2eskg.cloudfront.net/wp-content/uploads/2013/10/1645687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08548" y="438138"/>
            <a:ext cx="1451552" cy="145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2877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279" y="484910"/>
            <a:ext cx="10515600" cy="715530"/>
          </a:xfrm>
        </p:spPr>
        <p:txBody>
          <a:bodyPr/>
          <a:lstStyle/>
          <a:p>
            <a:r>
              <a:rPr lang="en-US" dirty="0" smtClean="0">
                <a:solidFill>
                  <a:srgbClr val="0033CC"/>
                </a:solidFill>
              </a:rPr>
              <a:t>Productive Dialogue: Think-Pair-Share</a:t>
            </a:r>
            <a:endParaRPr lang="en-US" dirty="0">
              <a:solidFill>
                <a:srgbClr val="0033CC"/>
              </a:solidFill>
            </a:endParaRPr>
          </a:p>
        </p:txBody>
      </p:sp>
      <p:sp>
        <p:nvSpPr>
          <p:cNvPr id="3" name="Content Placeholder 2"/>
          <p:cNvSpPr>
            <a:spLocks noGrp="1"/>
          </p:cNvSpPr>
          <p:nvPr>
            <p:ph idx="1"/>
          </p:nvPr>
        </p:nvSpPr>
        <p:spPr>
          <a:xfrm>
            <a:off x="1357746" y="1568451"/>
            <a:ext cx="7024253" cy="4253345"/>
          </a:xfrm>
        </p:spPr>
        <p:txBody>
          <a:bodyPr>
            <a:noAutofit/>
          </a:bodyPr>
          <a:lstStyle/>
          <a:p>
            <a:pPr>
              <a:buFont typeface="Wingdings" panose="05000000000000000000" pitchFamily="2" charset="2"/>
              <a:buChar char="Ø"/>
            </a:pPr>
            <a:r>
              <a:rPr lang="en-US" dirty="0" smtClean="0">
                <a:solidFill>
                  <a:srgbClr val="0033CC"/>
                </a:solidFill>
              </a:rPr>
              <a:t> </a:t>
            </a:r>
            <a:r>
              <a:rPr lang="en-US" dirty="0" smtClean="0"/>
              <a:t>Each student records his or her thoughts, shares them in turn with a partner, and records what is heard from the partner.  </a:t>
            </a:r>
          </a:p>
          <a:p>
            <a:pPr marL="0" indent="0">
              <a:buNone/>
            </a:pPr>
            <a:endParaRPr lang="en-US" dirty="0"/>
          </a:p>
          <a:p>
            <a:pPr>
              <a:buFont typeface="Wingdings" panose="05000000000000000000" pitchFamily="2" charset="2"/>
              <a:buChar char="Ø"/>
            </a:pPr>
            <a:r>
              <a:rPr lang="en-US" dirty="0" smtClean="0">
                <a:solidFill>
                  <a:srgbClr val="0033CC"/>
                </a:solidFill>
              </a:rPr>
              <a:t> </a:t>
            </a:r>
            <a:r>
              <a:rPr lang="en-US" dirty="0" smtClean="0"/>
              <a:t>After discussion, each records the understanding resulting from the dialogue.  </a:t>
            </a:r>
          </a:p>
          <a:p>
            <a:pPr marL="0" indent="0">
              <a:buNone/>
            </a:pPr>
            <a:endParaRPr lang="en-US" dirty="0"/>
          </a:p>
        </p:txBody>
      </p:sp>
      <p:pic>
        <p:nvPicPr>
          <p:cNvPr id="4" name="Picture 2" descr="http://d1bile9su2eskg.cloudfront.net/wp-content/uploads/2013/10/1645687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97103" y="484910"/>
            <a:ext cx="1451552" cy="145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436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116" y="0"/>
            <a:ext cx="10515600" cy="715530"/>
          </a:xfrm>
        </p:spPr>
        <p:txBody>
          <a:bodyPr/>
          <a:lstStyle/>
          <a:p>
            <a:r>
              <a:rPr lang="en-US" dirty="0" smtClean="0">
                <a:solidFill>
                  <a:srgbClr val="0033CC"/>
                </a:solidFill>
              </a:rPr>
              <a:t>Productive Dialogue: Walkabout</a:t>
            </a:r>
            <a:endParaRPr lang="en-US" dirty="0">
              <a:solidFill>
                <a:srgbClr val="0033CC"/>
              </a:solidFill>
            </a:endParaRPr>
          </a:p>
        </p:txBody>
      </p:sp>
      <p:sp>
        <p:nvSpPr>
          <p:cNvPr id="3" name="Content Placeholder 2"/>
          <p:cNvSpPr>
            <a:spLocks noGrp="1"/>
          </p:cNvSpPr>
          <p:nvPr>
            <p:ph idx="1"/>
          </p:nvPr>
        </p:nvSpPr>
        <p:spPr>
          <a:xfrm>
            <a:off x="1423489" y="1347550"/>
            <a:ext cx="7183582" cy="5001490"/>
          </a:xfrm>
        </p:spPr>
        <p:txBody>
          <a:bodyPr>
            <a:normAutofit fontScale="92500" lnSpcReduction="20000"/>
          </a:bodyPr>
          <a:lstStyle/>
          <a:p>
            <a:pPr lvl="0">
              <a:buFont typeface="Wingdings" panose="05000000000000000000" pitchFamily="2" charset="2"/>
              <a:buChar char="Ø"/>
            </a:pPr>
            <a:r>
              <a:rPr lang="en-US" dirty="0">
                <a:solidFill>
                  <a:srgbClr val="0033CC"/>
                </a:solidFill>
              </a:rPr>
              <a:t> </a:t>
            </a:r>
            <a:r>
              <a:rPr lang="en-US" dirty="0" smtClean="0"/>
              <a:t>Students engage in an in-depth conversation about a problem, concept or model. </a:t>
            </a:r>
          </a:p>
          <a:p>
            <a:pPr lvl="0">
              <a:buFont typeface="Wingdings" panose="05000000000000000000" pitchFamily="2" charset="2"/>
              <a:buChar char="Ø"/>
            </a:pPr>
            <a:endParaRPr lang="en-US" dirty="0"/>
          </a:p>
          <a:p>
            <a:pPr lvl="0">
              <a:buFont typeface="Wingdings" panose="05000000000000000000" pitchFamily="2" charset="2"/>
              <a:buChar char="Ø"/>
            </a:pPr>
            <a:r>
              <a:rPr lang="en-US" dirty="0" smtClean="0">
                <a:solidFill>
                  <a:srgbClr val="0033CC"/>
                </a:solidFill>
              </a:rPr>
              <a:t> </a:t>
            </a:r>
            <a:r>
              <a:rPr lang="en-US" dirty="0" smtClean="0"/>
              <a:t>With direction from the instructor, students create graphic organizers for tracking their thinking and conversation for both partners.</a:t>
            </a:r>
          </a:p>
          <a:p>
            <a:pPr lvl="0">
              <a:buFont typeface="Wingdings" panose="05000000000000000000" pitchFamily="2" charset="2"/>
              <a:buChar char="Ø"/>
            </a:pPr>
            <a:endParaRPr lang="en-US" dirty="0"/>
          </a:p>
          <a:p>
            <a:pPr lvl="0">
              <a:buFont typeface="Wingdings" panose="05000000000000000000" pitchFamily="2" charset="2"/>
              <a:buChar char="Ø"/>
            </a:pPr>
            <a:r>
              <a:rPr lang="en-US" dirty="0" smtClean="0">
                <a:solidFill>
                  <a:srgbClr val="0033CC"/>
                </a:solidFill>
              </a:rPr>
              <a:t> </a:t>
            </a:r>
            <a:r>
              <a:rPr lang="en-US" dirty="0" smtClean="0"/>
              <a:t>Students rotate to other dialogue partners and repeat the process however many times it makes sense to do so.</a:t>
            </a:r>
          </a:p>
          <a:p>
            <a:pPr lvl="0">
              <a:buFont typeface="Wingdings" panose="05000000000000000000" pitchFamily="2" charset="2"/>
              <a:buChar char="Ø"/>
            </a:pPr>
            <a:endParaRPr lang="en-US" dirty="0"/>
          </a:p>
          <a:p>
            <a:pPr lvl="0">
              <a:buFont typeface="Wingdings" panose="05000000000000000000" pitchFamily="2" charset="2"/>
              <a:buChar char="Ø"/>
            </a:pPr>
            <a:r>
              <a:rPr lang="en-US" dirty="0" smtClean="0">
                <a:solidFill>
                  <a:srgbClr val="0033CC"/>
                </a:solidFill>
              </a:rPr>
              <a:t> </a:t>
            </a:r>
            <a:r>
              <a:rPr lang="en-US" dirty="0" smtClean="0"/>
              <a:t>When rotations are complete, students write, diagram and/or dialogue in a group, about how their own understanding of the topic has changed.  </a:t>
            </a:r>
            <a:endParaRPr lang="en-US" dirty="0"/>
          </a:p>
        </p:txBody>
      </p:sp>
      <p:pic>
        <p:nvPicPr>
          <p:cNvPr id="4" name="Picture 2" descr="http://d1bile9su2eskg.cloudfront.net/wp-content/uploads/2013/10/1645687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07940" y="357765"/>
            <a:ext cx="1451552" cy="145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659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33CC"/>
                </a:solidFill>
              </a:rPr>
              <a:t>Dialogue Tools Around Text</a:t>
            </a:r>
            <a:endParaRPr lang="en-US" dirty="0">
              <a:solidFill>
                <a:srgbClr val="0033CC"/>
              </a:solidFill>
            </a:endParaRPr>
          </a:p>
        </p:txBody>
      </p:sp>
      <p:sp>
        <p:nvSpPr>
          <p:cNvPr id="3" name="Content Placeholder 2"/>
          <p:cNvSpPr>
            <a:spLocks noGrp="1"/>
          </p:cNvSpPr>
          <p:nvPr>
            <p:ph idx="1"/>
          </p:nvPr>
        </p:nvSpPr>
        <p:spPr>
          <a:xfrm>
            <a:off x="838200" y="1825625"/>
            <a:ext cx="7411278" cy="4351338"/>
          </a:xfrm>
        </p:spPr>
        <p:txBody>
          <a:bodyPr/>
          <a:lstStyle/>
          <a:p>
            <a:pPr marL="0" indent="0">
              <a:buNone/>
            </a:pPr>
            <a:r>
              <a:rPr lang="en-US" dirty="0" smtClean="0"/>
              <a:t>Specific protocols for use with text</a:t>
            </a:r>
          </a:p>
          <a:p>
            <a:pPr marL="0" indent="0">
              <a:buNone/>
            </a:pPr>
            <a:endParaRPr lang="en-US" dirty="0"/>
          </a:p>
          <a:p>
            <a:pPr>
              <a:buFont typeface="Wingdings" panose="05000000000000000000" pitchFamily="2" charset="2"/>
              <a:buChar char="Ø"/>
            </a:pPr>
            <a:r>
              <a:rPr lang="en-US" dirty="0" smtClean="0">
                <a:solidFill>
                  <a:srgbClr val="0033CC"/>
                </a:solidFill>
              </a:rPr>
              <a:t> </a:t>
            </a:r>
            <a:r>
              <a:rPr lang="en-US" dirty="0" smtClean="0"/>
              <a:t>Fishbowl</a:t>
            </a:r>
          </a:p>
          <a:p>
            <a:pPr>
              <a:buFont typeface="Wingdings" panose="05000000000000000000" pitchFamily="2" charset="2"/>
              <a:buChar char="Ø"/>
            </a:pPr>
            <a:r>
              <a:rPr lang="en-US" dirty="0">
                <a:solidFill>
                  <a:srgbClr val="0033CC"/>
                </a:solidFill>
              </a:rPr>
              <a:t> </a:t>
            </a:r>
            <a:r>
              <a:rPr lang="en-US" dirty="0" smtClean="0"/>
              <a:t>Golden Thread </a:t>
            </a:r>
          </a:p>
          <a:p>
            <a:pPr>
              <a:buFont typeface="Wingdings" panose="05000000000000000000" pitchFamily="2" charset="2"/>
              <a:buChar char="Ø"/>
            </a:pPr>
            <a:r>
              <a:rPr lang="en-US" dirty="0" smtClean="0">
                <a:solidFill>
                  <a:srgbClr val="0033CC"/>
                </a:solidFill>
              </a:rPr>
              <a:t> </a:t>
            </a:r>
            <a:r>
              <a:rPr lang="en-US" dirty="0" smtClean="0"/>
              <a:t>Points of View</a:t>
            </a:r>
          </a:p>
          <a:p>
            <a:pPr>
              <a:buFont typeface="Wingdings" panose="05000000000000000000" pitchFamily="2" charset="2"/>
              <a:buChar char="Ø"/>
            </a:pPr>
            <a:r>
              <a:rPr lang="en-US" dirty="0">
                <a:solidFill>
                  <a:srgbClr val="0033CC"/>
                </a:solidFill>
              </a:rPr>
              <a:t> </a:t>
            </a:r>
            <a:r>
              <a:rPr lang="en-US" dirty="0" smtClean="0"/>
              <a:t>The Four A’s</a:t>
            </a:r>
          </a:p>
          <a:p>
            <a:pPr marL="0" indent="0">
              <a:buNone/>
            </a:pPr>
            <a:endParaRPr lang="en-US" dirty="0" smtClean="0"/>
          </a:p>
        </p:txBody>
      </p:sp>
      <p:sp>
        <p:nvSpPr>
          <p:cNvPr id="6" name="AutoShape 2" descr="Image result for talking about reading scienc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Image result for talking about reading scienc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http://www.enterpriseinnovation.net/files/educationi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15054" y="365125"/>
            <a:ext cx="1572489" cy="1572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3127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33CC"/>
                </a:solidFill>
              </a:rPr>
              <a:t>Purposeful Reading: Fishbowl</a:t>
            </a:r>
            <a:endParaRPr lang="en-US" dirty="0">
              <a:solidFill>
                <a:srgbClr val="0033CC"/>
              </a:solidFill>
            </a:endParaRPr>
          </a:p>
        </p:txBody>
      </p:sp>
      <p:sp>
        <p:nvSpPr>
          <p:cNvPr id="3" name="Content Placeholder 2"/>
          <p:cNvSpPr>
            <a:spLocks noGrp="1"/>
          </p:cNvSpPr>
          <p:nvPr>
            <p:ph idx="1"/>
          </p:nvPr>
        </p:nvSpPr>
        <p:spPr>
          <a:xfrm>
            <a:off x="838200" y="1825625"/>
            <a:ext cx="10515600" cy="4894352"/>
          </a:xfrm>
        </p:spPr>
        <p:txBody>
          <a:bodyPr>
            <a:normAutofit fontScale="77500" lnSpcReduction="20000"/>
          </a:bodyPr>
          <a:lstStyle/>
          <a:p>
            <a:pPr lvl="0" fontAlgn="base">
              <a:buFont typeface="Wingdings" panose="05000000000000000000" pitchFamily="2" charset="2"/>
              <a:buChar char="Ø"/>
            </a:pPr>
            <a:r>
              <a:rPr lang="en-US" dirty="0" smtClean="0">
                <a:solidFill>
                  <a:srgbClr val="0033CC"/>
                </a:solidFill>
              </a:rPr>
              <a:t> </a:t>
            </a:r>
            <a:r>
              <a:rPr lang="en-US" dirty="0" smtClean="0"/>
              <a:t>Students read a text about a controversial topic, that has two credible and legitimate sides to it.  and take notes on pros on cons.   Ideally, they are encouraged to read from both points of view from the beginning, and to be able to argue either side.</a:t>
            </a:r>
            <a:endParaRPr lang="en-US" dirty="0" smtClean="0">
              <a:solidFill>
                <a:srgbClr val="0033CC"/>
              </a:solidFill>
            </a:endParaRPr>
          </a:p>
          <a:p>
            <a:pPr lvl="0" fontAlgn="base">
              <a:buFont typeface="Wingdings" panose="05000000000000000000" pitchFamily="2" charset="2"/>
              <a:buChar char="Ø"/>
            </a:pPr>
            <a:endParaRPr lang="en-US" dirty="0">
              <a:solidFill>
                <a:srgbClr val="0033CC"/>
              </a:solidFill>
            </a:endParaRPr>
          </a:p>
          <a:p>
            <a:pPr lvl="0" fontAlgn="base">
              <a:buFont typeface="Wingdings" panose="05000000000000000000" pitchFamily="2" charset="2"/>
              <a:buChar char="Ø"/>
            </a:pPr>
            <a:r>
              <a:rPr lang="en-US" dirty="0" smtClean="0">
                <a:solidFill>
                  <a:srgbClr val="0033CC"/>
                </a:solidFill>
              </a:rPr>
              <a:t> </a:t>
            </a:r>
            <a:r>
              <a:rPr lang="en-US" dirty="0" smtClean="0"/>
              <a:t>Divide </a:t>
            </a:r>
            <a:r>
              <a:rPr lang="en-US" dirty="0"/>
              <a:t>class into 2 </a:t>
            </a:r>
            <a:r>
              <a:rPr lang="en-US" dirty="0" smtClean="0"/>
              <a:t>groups, and assign a pro or con stance to each group. </a:t>
            </a:r>
          </a:p>
          <a:p>
            <a:pPr lvl="0" fontAlgn="base">
              <a:buFont typeface="Wingdings" panose="05000000000000000000" pitchFamily="2" charset="2"/>
              <a:buChar char="Ø"/>
            </a:pPr>
            <a:endParaRPr lang="en-US" dirty="0"/>
          </a:p>
          <a:p>
            <a:pPr lvl="0" fontAlgn="base">
              <a:buFont typeface="Wingdings" panose="05000000000000000000" pitchFamily="2" charset="2"/>
              <a:buChar char="Ø"/>
            </a:pPr>
            <a:r>
              <a:rPr lang="en-US" dirty="0" smtClean="0">
                <a:solidFill>
                  <a:srgbClr val="0033CC"/>
                </a:solidFill>
              </a:rPr>
              <a:t> </a:t>
            </a:r>
            <a:r>
              <a:rPr lang="en-US" dirty="0" smtClean="0"/>
              <a:t>Half of each group then sits in the ‘fishbowl’  and debates, using a talking stick protocol.  Each student must provide reasoning for statements they give. </a:t>
            </a:r>
          </a:p>
          <a:p>
            <a:pPr lvl="0" fontAlgn="base">
              <a:buFont typeface="Wingdings" panose="05000000000000000000" pitchFamily="2" charset="2"/>
              <a:buChar char="Ø"/>
            </a:pPr>
            <a:endParaRPr lang="en-US" dirty="0"/>
          </a:p>
          <a:p>
            <a:pPr lvl="0" fontAlgn="base">
              <a:buFont typeface="Wingdings" panose="05000000000000000000" pitchFamily="2" charset="2"/>
              <a:buChar char="Ø"/>
            </a:pPr>
            <a:r>
              <a:rPr lang="en-US" dirty="0" smtClean="0">
                <a:solidFill>
                  <a:srgbClr val="0033CC"/>
                </a:solidFill>
              </a:rPr>
              <a:t> </a:t>
            </a:r>
            <a:r>
              <a:rPr lang="en-US" dirty="0" smtClean="0"/>
              <a:t>The </a:t>
            </a:r>
            <a:r>
              <a:rPr lang="en-US" dirty="0"/>
              <a:t>other half evaluate the content and process of their partner’s participation</a:t>
            </a:r>
          </a:p>
          <a:p>
            <a:pPr marL="0" indent="0" fontAlgn="base">
              <a:buNone/>
            </a:pPr>
            <a:endParaRPr lang="en-US" dirty="0" smtClean="0"/>
          </a:p>
          <a:p>
            <a:pPr fontAlgn="base">
              <a:buFont typeface="Wingdings" panose="05000000000000000000" pitchFamily="2" charset="2"/>
              <a:buChar char="Ø"/>
            </a:pPr>
            <a:r>
              <a:rPr lang="en-US" dirty="0">
                <a:solidFill>
                  <a:srgbClr val="0033CC"/>
                </a:solidFill>
              </a:rPr>
              <a:t> </a:t>
            </a:r>
            <a:r>
              <a:rPr lang="en-US" dirty="0" smtClean="0"/>
              <a:t>Students </a:t>
            </a:r>
            <a:r>
              <a:rPr lang="en-US" dirty="0"/>
              <a:t>switch roles and the second group goes into the “</a:t>
            </a:r>
            <a:r>
              <a:rPr lang="en-US" dirty="0" smtClean="0"/>
              <a:t>fishbowl.”</a:t>
            </a:r>
          </a:p>
          <a:p>
            <a:pPr fontAlgn="base">
              <a:buFont typeface="Wingdings" panose="05000000000000000000" pitchFamily="2" charset="2"/>
              <a:buChar char="Ø"/>
            </a:pPr>
            <a:endParaRPr lang="en-US" dirty="0"/>
          </a:p>
          <a:p>
            <a:pPr fontAlgn="base">
              <a:buFont typeface="Wingdings" panose="05000000000000000000" pitchFamily="2" charset="2"/>
              <a:buChar char="Ø"/>
            </a:pPr>
            <a:r>
              <a:rPr lang="en-US" dirty="0" smtClean="0">
                <a:solidFill>
                  <a:srgbClr val="0033CC"/>
                </a:solidFill>
              </a:rPr>
              <a:t> </a:t>
            </a:r>
            <a:r>
              <a:rPr lang="en-US" dirty="0" smtClean="0"/>
              <a:t>Whole </a:t>
            </a:r>
            <a:r>
              <a:rPr lang="en-US" dirty="0"/>
              <a:t>class debriefs about content and process</a:t>
            </a:r>
          </a:p>
          <a:p>
            <a:endParaRPr lang="en-US" dirty="0"/>
          </a:p>
          <a:p>
            <a:pPr marL="0" indent="0">
              <a:buNone/>
            </a:pPr>
            <a:endParaRPr lang="en-US" dirty="0"/>
          </a:p>
        </p:txBody>
      </p:sp>
      <p:pic>
        <p:nvPicPr>
          <p:cNvPr id="5" name="Picture 8" descr="http://www.enterpriseinnovation.net/files/educationi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51769" y="230188"/>
            <a:ext cx="1390876" cy="1390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149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4015" y="223457"/>
            <a:ext cx="8497019" cy="1325563"/>
          </a:xfrm>
        </p:spPr>
        <p:txBody>
          <a:bodyPr/>
          <a:lstStyle/>
          <a:p>
            <a:r>
              <a:rPr lang="en-US" dirty="0" smtClean="0">
                <a:solidFill>
                  <a:srgbClr val="0033CC"/>
                </a:solidFill>
              </a:rPr>
              <a:t>Productive Dialogue:  Golden Thread</a:t>
            </a:r>
            <a:endParaRPr lang="en-US" dirty="0">
              <a:solidFill>
                <a:srgbClr val="0033CC"/>
              </a:solidFill>
            </a:endParaRPr>
          </a:p>
        </p:txBody>
      </p:sp>
      <p:sp>
        <p:nvSpPr>
          <p:cNvPr id="3" name="Content Placeholder 2"/>
          <p:cNvSpPr>
            <a:spLocks noGrp="1"/>
          </p:cNvSpPr>
          <p:nvPr>
            <p:ph idx="1"/>
          </p:nvPr>
        </p:nvSpPr>
        <p:spPr>
          <a:xfrm>
            <a:off x="1127760" y="1889760"/>
            <a:ext cx="7833360" cy="4589869"/>
          </a:xfrm>
        </p:spPr>
        <p:txBody>
          <a:bodyPr>
            <a:normAutofit fontScale="92500" lnSpcReduction="20000"/>
          </a:bodyPr>
          <a:lstStyle/>
          <a:p>
            <a:pPr>
              <a:buFont typeface="Wingdings" panose="05000000000000000000" pitchFamily="2" charset="2"/>
              <a:buChar char="Ø"/>
            </a:pPr>
            <a:r>
              <a:rPr lang="en-US" dirty="0" smtClean="0">
                <a:solidFill>
                  <a:srgbClr val="0033CC"/>
                </a:solidFill>
              </a:rPr>
              <a:t> </a:t>
            </a:r>
            <a:r>
              <a:rPr lang="en-US" dirty="0" smtClean="0"/>
              <a:t>Read the provided text.</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solidFill>
                  <a:srgbClr val="0033CC"/>
                </a:solidFill>
              </a:rPr>
              <a:t> </a:t>
            </a:r>
            <a:r>
              <a:rPr lang="en-US" dirty="0" smtClean="0"/>
              <a:t>Review what you’ve read and </a:t>
            </a:r>
            <a:r>
              <a:rPr lang="en-US" dirty="0"/>
              <a:t>pick a “golden line” from the </a:t>
            </a:r>
            <a:r>
              <a:rPr lang="en-US" dirty="0" smtClean="0"/>
              <a:t>text that:</a:t>
            </a:r>
          </a:p>
          <a:p>
            <a:pPr lvl="1">
              <a:buFont typeface="Wingdings" panose="05000000000000000000" pitchFamily="2" charset="2"/>
              <a:buChar char="Ø"/>
            </a:pPr>
            <a:r>
              <a:rPr lang="en-US" dirty="0" smtClean="0"/>
              <a:t> raises </a:t>
            </a:r>
            <a:r>
              <a:rPr lang="en-US" dirty="0"/>
              <a:t>questions for </a:t>
            </a:r>
            <a:r>
              <a:rPr lang="en-US" dirty="0" smtClean="0"/>
              <a:t>you</a:t>
            </a:r>
          </a:p>
          <a:p>
            <a:pPr lvl="1" fontAlgn="base">
              <a:lnSpc>
                <a:spcPct val="110000"/>
              </a:lnSpc>
              <a:buFont typeface="Wingdings" panose="05000000000000000000" pitchFamily="2" charset="2"/>
              <a:buChar char="Ø"/>
            </a:pPr>
            <a:r>
              <a:rPr lang="en-US" dirty="0" smtClean="0"/>
              <a:t>confirms </a:t>
            </a:r>
            <a:r>
              <a:rPr lang="en-US" dirty="0"/>
              <a:t>what you already believe</a:t>
            </a:r>
            <a:endParaRPr lang="en-US" sz="2000" dirty="0"/>
          </a:p>
          <a:p>
            <a:pPr lvl="1" fontAlgn="base">
              <a:lnSpc>
                <a:spcPct val="110000"/>
              </a:lnSpc>
              <a:buFont typeface="Wingdings" panose="05000000000000000000" pitchFamily="2" charset="2"/>
              <a:buChar char="Ø"/>
            </a:pPr>
            <a:r>
              <a:rPr lang="en-US" dirty="0"/>
              <a:t>makes you say, “Ah </a:t>
            </a:r>
            <a:r>
              <a:rPr lang="en-US" dirty="0" smtClean="0"/>
              <a:t>Ha”</a:t>
            </a:r>
          </a:p>
          <a:p>
            <a:pPr lvl="1" fontAlgn="base">
              <a:lnSpc>
                <a:spcPct val="110000"/>
              </a:lnSpc>
              <a:buFont typeface="Wingdings" panose="05000000000000000000" pitchFamily="2" charset="2"/>
              <a:buChar char="Ø"/>
            </a:pPr>
            <a:r>
              <a:rPr lang="en-US" dirty="0" smtClean="0"/>
              <a:t>conflicts </a:t>
            </a:r>
            <a:r>
              <a:rPr lang="en-US" dirty="0"/>
              <a:t>with your </a:t>
            </a:r>
            <a:r>
              <a:rPr lang="en-US" dirty="0" smtClean="0"/>
              <a:t>beliefs</a:t>
            </a:r>
          </a:p>
          <a:p>
            <a:pPr lvl="1" fontAlgn="base">
              <a:lnSpc>
                <a:spcPct val="110000"/>
              </a:lnSpc>
              <a:buFont typeface="Wingdings" panose="05000000000000000000" pitchFamily="2" charset="2"/>
              <a:buChar char="Ø"/>
            </a:pPr>
            <a:r>
              <a:rPr lang="en-US" dirty="0" smtClean="0"/>
              <a:t>causes </a:t>
            </a:r>
            <a:r>
              <a:rPr lang="en-US" dirty="0"/>
              <a:t>you to reconsider prior </a:t>
            </a:r>
            <a:r>
              <a:rPr lang="en-US" dirty="0" smtClean="0"/>
              <a:t>assumptions</a:t>
            </a:r>
          </a:p>
          <a:p>
            <a:pPr marL="457200" lvl="1" indent="0" fontAlgn="base">
              <a:lnSpc>
                <a:spcPct val="110000"/>
              </a:lnSpc>
              <a:buNone/>
            </a:pPr>
            <a:endParaRPr lang="en-US" sz="2000" dirty="0"/>
          </a:p>
          <a:p>
            <a:pPr lvl="0" fontAlgn="base">
              <a:buFont typeface="Wingdings" panose="05000000000000000000" pitchFamily="2" charset="2"/>
              <a:buChar char="Ø"/>
            </a:pPr>
            <a:r>
              <a:rPr lang="en-US" sz="3000" dirty="0" smtClean="0">
                <a:solidFill>
                  <a:srgbClr val="0033CC"/>
                </a:solidFill>
              </a:rPr>
              <a:t> </a:t>
            </a:r>
            <a:r>
              <a:rPr lang="en-US" sz="2600" dirty="0" smtClean="0"/>
              <a:t>Each </a:t>
            </a:r>
            <a:r>
              <a:rPr lang="en-US" sz="2600" dirty="0"/>
              <a:t>person </a:t>
            </a:r>
            <a:r>
              <a:rPr lang="en-US" sz="2600" dirty="0" smtClean="0"/>
              <a:t>then shares </a:t>
            </a:r>
            <a:r>
              <a:rPr lang="en-US" sz="2600" dirty="0"/>
              <a:t>their </a:t>
            </a:r>
            <a:r>
              <a:rPr lang="en-US" sz="2600" dirty="0" smtClean="0"/>
              <a:t>“golden line” </a:t>
            </a:r>
            <a:r>
              <a:rPr lang="en-US" sz="2600" dirty="0"/>
              <a:t>and why they chose it with their table group and discuss in small groups for 4 minutes.</a:t>
            </a:r>
          </a:p>
          <a:p>
            <a:endParaRPr lang="en-US" dirty="0"/>
          </a:p>
        </p:txBody>
      </p:sp>
      <p:pic>
        <p:nvPicPr>
          <p:cNvPr id="6" name="Picture 8" descr="http://www.enterpriseinnovation.net/files/educationi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72864" y="470538"/>
            <a:ext cx="1516772" cy="1516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5288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206"/>
            <a:ext cx="10515600" cy="812511"/>
          </a:xfrm>
        </p:spPr>
        <p:txBody>
          <a:bodyPr/>
          <a:lstStyle/>
          <a:p>
            <a:pPr algn="ctr"/>
            <a:r>
              <a:rPr lang="en-US" dirty="0" smtClean="0">
                <a:solidFill>
                  <a:srgbClr val="0033CC"/>
                </a:solidFill>
              </a:rPr>
              <a:t>Purposeful Reading: Points of View</a:t>
            </a:r>
            <a:endParaRPr lang="en-US" dirty="0">
              <a:solidFill>
                <a:srgbClr val="0033CC"/>
              </a:solidFill>
            </a:endParaRPr>
          </a:p>
        </p:txBody>
      </p:sp>
      <p:sp>
        <p:nvSpPr>
          <p:cNvPr id="3" name="Content Placeholder 2"/>
          <p:cNvSpPr>
            <a:spLocks noGrp="1"/>
          </p:cNvSpPr>
          <p:nvPr>
            <p:ph idx="1"/>
          </p:nvPr>
        </p:nvSpPr>
        <p:spPr>
          <a:xfrm>
            <a:off x="802659" y="1465871"/>
            <a:ext cx="8707582" cy="4805363"/>
          </a:xfrm>
        </p:spPr>
        <p:txBody>
          <a:bodyPr>
            <a:normAutofit fontScale="25000" lnSpcReduction="20000"/>
          </a:bodyPr>
          <a:lstStyle/>
          <a:p>
            <a:pPr marL="0" indent="0">
              <a:buNone/>
            </a:pPr>
            <a:r>
              <a:rPr lang="en-US" b="1" dirty="0"/>
              <a:t> </a:t>
            </a:r>
            <a:endParaRPr lang="en-US" dirty="0"/>
          </a:p>
          <a:p>
            <a:pPr lvl="0" fontAlgn="base">
              <a:buFont typeface="Wingdings" panose="05000000000000000000" pitchFamily="2" charset="2"/>
              <a:buChar char="Ø"/>
            </a:pPr>
            <a:r>
              <a:rPr lang="en-US" sz="9600" dirty="0">
                <a:solidFill>
                  <a:srgbClr val="0033CC"/>
                </a:solidFill>
              </a:rPr>
              <a:t> </a:t>
            </a:r>
            <a:r>
              <a:rPr lang="en-US" sz="9600" dirty="0" smtClean="0"/>
              <a:t>Choose a text that poses a problem will multiple sides.</a:t>
            </a:r>
          </a:p>
          <a:p>
            <a:pPr marL="0" lvl="0" indent="0" fontAlgn="base">
              <a:buNone/>
            </a:pPr>
            <a:endParaRPr lang="en-US" sz="9600" dirty="0" smtClean="0"/>
          </a:p>
          <a:p>
            <a:pPr lvl="0" fontAlgn="base">
              <a:buFont typeface="Wingdings" panose="05000000000000000000" pitchFamily="2" charset="2"/>
              <a:buChar char="Ø"/>
            </a:pPr>
            <a:r>
              <a:rPr lang="en-US" sz="9600" dirty="0">
                <a:solidFill>
                  <a:srgbClr val="0033CC"/>
                </a:solidFill>
              </a:rPr>
              <a:t> </a:t>
            </a:r>
            <a:r>
              <a:rPr lang="en-US" sz="9600" dirty="0" smtClean="0"/>
              <a:t>Identify </a:t>
            </a:r>
            <a:r>
              <a:rPr lang="en-US" sz="9600" dirty="0"/>
              <a:t>2-4 points of view </a:t>
            </a:r>
            <a:r>
              <a:rPr lang="en-US" sz="9600" dirty="0" smtClean="0"/>
              <a:t>for those who </a:t>
            </a:r>
            <a:r>
              <a:rPr lang="en-US" sz="9600" dirty="0"/>
              <a:t>would have a stake </a:t>
            </a:r>
            <a:r>
              <a:rPr lang="en-US" sz="9600" dirty="0" smtClean="0"/>
              <a:t>a problem posed by a text(for </a:t>
            </a:r>
            <a:r>
              <a:rPr lang="en-US" sz="9600" dirty="0"/>
              <a:t>instance, in a text about farming, a farmer, a consumer, a food retailer, and a food scientist </a:t>
            </a:r>
            <a:r>
              <a:rPr lang="en-US" sz="9600" dirty="0" smtClean="0"/>
              <a:t>could be possible choices.) </a:t>
            </a:r>
          </a:p>
          <a:p>
            <a:pPr marL="0" lvl="0" indent="0" fontAlgn="base">
              <a:buNone/>
            </a:pPr>
            <a:endParaRPr lang="en-US" sz="9600" dirty="0"/>
          </a:p>
          <a:p>
            <a:pPr lvl="0" fontAlgn="base">
              <a:buFont typeface="Wingdings" panose="05000000000000000000" pitchFamily="2" charset="2"/>
              <a:buChar char="Ø"/>
            </a:pPr>
            <a:r>
              <a:rPr lang="en-US" sz="9600" dirty="0" smtClean="0">
                <a:solidFill>
                  <a:srgbClr val="0033CC"/>
                </a:solidFill>
              </a:rPr>
              <a:t> </a:t>
            </a:r>
            <a:r>
              <a:rPr lang="en-US" sz="9600" dirty="0" smtClean="0"/>
              <a:t>Assign </a:t>
            </a:r>
            <a:r>
              <a:rPr lang="en-US" sz="9600" dirty="0"/>
              <a:t>a “Point of View” Role to each </a:t>
            </a:r>
            <a:r>
              <a:rPr lang="en-US" sz="9600" dirty="0" smtClean="0"/>
              <a:t>person in a group.</a:t>
            </a:r>
          </a:p>
          <a:p>
            <a:pPr marL="0" lvl="0" indent="0" fontAlgn="base">
              <a:buNone/>
            </a:pPr>
            <a:endParaRPr lang="en-US" sz="9600" dirty="0"/>
          </a:p>
          <a:p>
            <a:pPr lvl="0" fontAlgn="base">
              <a:buFont typeface="Wingdings" panose="05000000000000000000" pitchFamily="2" charset="2"/>
              <a:buChar char="Ø"/>
            </a:pPr>
            <a:r>
              <a:rPr lang="en-US" sz="9600" dirty="0">
                <a:solidFill>
                  <a:srgbClr val="0033CC"/>
                </a:solidFill>
              </a:rPr>
              <a:t> </a:t>
            </a:r>
            <a:r>
              <a:rPr lang="en-US" sz="9600" dirty="0" smtClean="0"/>
              <a:t>Spend </a:t>
            </a:r>
            <a:r>
              <a:rPr lang="en-US" sz="9600" dirty="0"/>
              <a:t>1 minute imagining how </a:t>
            </a:r>
            <a:r>
              <a:rPr lang="en-US" sz="9600" dirty="0" smtClean="0"/>
              <a:t>your assigned </a:t>
            </a:r>
            <a:r>
              <a:rPr lang="en-US" sz="9600" dirty="0"/>
              <a:t>point of view would view the </a:t>
            </a:r>
            <a:r>
              <a:rPr lang="en-US" sz="9600" dirty="0" smtClean="0"/>
              <a:t>dilemma, then work to come </a:t>
            </a:r>
            <a:r>
              <a:rPr lang="en-US" sz="9600" dirty="0"/>
              <a:t>to a resolution on this issue as a </a:t>
            </a:r>
            <a:r>
              <a:rPr lang="en-US" sz="9600" dirty="0" smtClean="0"/>
              <a:t>group.</a:t>
            </a:r>
          </a:p>
          <a:p>
            <a:pPr marL="0" lvl="0" indent="0" fontAlgn="base">
              <a:buNone/>
            </a:pPr>
            <a:endParaRPr lang="en-US" sz="9600" dirty="0"/>
          </a:p>
          <a:p>
            <a:pPr lvl="0" fontAlgn="base">
              <a:buFont typeface="Wingdings" panose="05000000000000000000" pitchFamily="2" charset="2"/>
              <a:buChar char="Ø"/>
            </a:pPr>
            <a:r>
              <a:rPr lang="en-US" sz="9600" dirty="0">
                <a:solidFill>
                  <a:srgbClr val="0033CC"/>
                </a:solidFill>
              </a:rPr>
              <a:t> </a:t>
            </a:r>
            <a:r>
              <a:rPr lang="en-US" sz="9600" dirty="0" smtClean="0"/>
              <a:t>Each group presents your resolution to the class as a whole.</a:t>
            </a:r>
            <a:endParaRPr lang="en-US" sz="9600" dirty="0"/>
          </a:p>
          <a:p>
            <a:pPr marL="0" lvl="0" indent="0" fontAlgn="base">
              <a:buNone/>
            </a:pPr>
            <a:endParaRPr lang="en-US" sz="9600" dirty="0" smtClean="0"/>
          </a:p>
        </p:txBody>
      </p:sp>
      <p:pic>
        <p:nvPicPr>
          <p:cNvPr id="5" name="Picture 8" descr="http://www.enterpriseinnovation.net/files/educationi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15054" y="365125"/>
            <a:ext cx="1572489" cy="1572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628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23" y="439907"/>
            <a:ext cx="10515600" cy="648948"/>
          </a:xfrm>
        </p:spPr>
        <p:txBody>
          <a:bodyPr>
            <a:noAutofit/>
          </a:bodyPr>
          <a:lstStyle/>
          <a:p>
            <a:pPr algn="ctr"/>
            <a:r>
              <a:rPr lang="en-US" dirty="0" smtClean="0">
                <a:solidFill>
                  <a:srgbClr val="0033CC"/>
                </a:solidFill>
              </a:rPr>
              <a:t>Purposeful Reading: Four </a:t>
            </a:r>
            <a:r>
              <a:rPr lang="en-US" dirty="0">
                <a:solidFill>
                  <a:srgbClr val="0033CC"/>
                </a:solidFill>
              </a:rPr>
              <a:t>‘</a:t>
            </a:r>
            <a:r>
              <a:rPr lang="en-US" dirty="0" smtClean="0">
                <a:solidFill>
                  <a:srgbClr val="0033CC"/>
                </a:solidFill>
              </a:rPr>
              <a:t>A’s</a:t>
            </a:r>
            <a:r>
              <a:rPr lang="en-US" dirty="0">
                <a:solidFill>
                  <a:srgbClr val="0033CC"/>
                </a:solidFill>
              </a:rPr>
              <a:t/>
            </a:r>
            <a:br>
              <a:rPr lang="en-US" dirty="0">
                <a:solidFill>
                  <a:srgbClr val="0033CC"/>
                </a:solidFill>
              </a:rPr>
            </a:br>
            <a:endParaRPr lang="en-US" dirty="0">
              <a:solidFill>
                <a:srgbClr val="0033CC"/>
              </a:solidFill>
            </a:endParaRPr>
          </a:p>
        </p:txBody>
      </p:sp>
      <p:sp>
        <p:nvSpPr>
          <p:cNvPr id="3" name="Content Placeholder 2"/>
          <p:cNvSpPr>
            <a:spLocks noGrp="1"/>
          </p:cNvSpPr>
          <p:nvPr>
            <p:ph idx="1"/>
          </p:nvPr>
        </p:nvSpPr>
        <p:spPr>
          <a:xfrm>
            <a:off x="838200" y="1313006"/>
            <a:ext cx="10515600" cy="4935393"/>
          </a:xfrm>
        </p:spPr>
        <p:txBody>
          <a:bodyPr>
            <a:normAutofit fontScale="77500" lnSpcReduction="20000"/>
          </a:bodyPr>
          <a:lstStyle/>
          <a:p>
            <a:pPr marL="0" lvl="0" indent="0" fontAlgn="base">
              <a:buNone/>
            </a:pPr>
            <a:r>
              <a:rPr lang="en-US" dirty="0" smtClean="0"/>
              <a:t>From the provided text, write </a:t>
            </a:r>
            <a:r>
              <a:rPr lang="en-US" dirty="0"/>
              <a:t>down at least one of each of the following:</a:t>
            </a:r>
          </a:p>
          <a:p>
            <a:pPr marL="0" indent="0" fontAlgn="base">
              <a:buNone/>
            </a:pPr>
            <a:endParaRPr lang="en-US" dirty="0" smtClean="0"/>
          </a:p>
          <a:p>
            <a:pPr fontAlgn="base">
              <a:buFont typeface="Wingdings" panose="05000000000000000000" pitchFamily="2" charset="2"/>
              <a:buChar char="Ø"/>
            </a:pPr>
            <a:r>
              <a:rPr lang="en-US" dirty="0" smtClean="0">
                <a:solidFill>
                  <a:srgbClr val="0033CC"/>
                </a:solidFill>
              </a:rPr>
              <a:t> </a:t>
            </a:r>
            <a:r>
              <a:rPr lang="en-US" dirty="0" smtClean="0"/>
              <a:t>What </a:t>
            </a:r>
            <a:r>
              <a:rPr lang="en-US" b="1" dirty="0"/>
              <a:t>Assumptions</a:t>
            </a:r>
            <a:r>
              <a:rPr lang="en-US" dirty="0"/>
              <a:t> does the author of the text </a:t>
            </a:r>
            <a:r>
              <a:rPr lang="en-US" dirty="0" smtClean="0"/>
              <a:t>hold?</a:t>
            </a:r>
          </a:p>
          <a:p>
            <a:pPr fontAlgn="base">
              <a:buFont typeface="Wingdings" panose="05000000000000000000" pitchFamily="2" charset="2"/>
              <a:buChar char="Ø"/>
            </a:pPr>
            <a:r>
              <a:rPr lang="en-US" dirty="0" smtClean="0">
                <a:solidFill>
                  <a:srgbClr val="0033CC"/>
                </a:solidFill>
              </a:rPr>
              <a:t> </a:t>
            </a:r>
            <a:r>
              <a:rPr lang="en-US" dirty="0" smtClean="0"/>
              <a:t>What </a:t>
            </a:r>
            <a:r>
              <a:rPr lang="en-US" dirty="0"/>
              <a:t>do you </a:t>
            </a:r>
            <a:r>
              <a:rPr lang="en-US" b="1" dirty="0"/>
              <a:t>Agree</a:t>
            </a:r>
            <a:r>
              <a:rPr lang="en-US" dirty="0"/>
              <a:t> with in the text?							</a:t>
            </a:r>
            <a:endParaRPr lang="en-US" dirty="0" smtClean="0"/>
          </a:p>
          <a:p>
            <a:pPr fontAlgn="base">
              <a:buFont typeface="Wingdings" panose="05000000000000000000" pitchFamily="2" charset="2"/>
              <a:buChar char="Ø"/>
            </a:pPr>
            <a:r>
              <a:rPr lang="en-US" dirty="0" smtClean="0">
                <a:solidFill>
                  <a:srgbClr val="0033CC"/>
                </a:solidFill>
              </a:rPr>
              <a:t> </a:t>
            </a:r>
            <a:r>
              <a:rPr lang="en-US" dirty="0" smtClean="0"/>
              <a:t>What </a:t>
            </a:r>
            <a:r>
              <a:rPr lang="en-US" dirty="0"/>
              <a:t>do you want to </a:t>
            </a:r>
            <a:r>
              <a:rPr lang="en-US" b="1" dirty="0"/>
              <a:t>Argue</a:t>
            </a:r>
            <a:r>
              <a:rPr lang="en-US" dirty="0"/>
              <a:t> with in the </a:t>
            </a:r>
            <a:r>
              <a:rPr lang="en-US" dirty="0" smtClean="0"/>
              <a:t>text?</a:t>
            </a:r>
          </a:p>
          <a:p>
            <a:pPr fontAlgn="base">
              <a:buFont typeface="Wingdings" panose="05000000000000000000" pitchFamily="2" charset="2"/>
              <a:buChar char="Ø"/>
            </a:pPr>
            <a:r>
              <a:rPr lang="en-US" dirty="0" smtClean="0">
                <a:solidFill>
                  <a:srgbClr val="0033CC"/>
                </a:solidFill>
              </a:rPr>
              <a:t> </a:t>
            </a:r>
            <a:r>
              <a:rPr lang="en-US" dirty="0" smtClean="0"/>
              <a:t>What </a:t>
            </a:r>
            <a:r>
              <a:rPr lang="en-US" dirty="0"/>
              <a:t>parts of the text do you want to </a:t>
            </a:r>
            <a:r>
              <a:rPr lang="en-US" b="1" dirty="0"/>
              <a:t>Aspire</a:t>
            </a:r>
            <a:r>
              <a:rPr lang="en-US" dirty="0"/>
              <a:t> to?						</a:t>
            </a:r>
          </a:p>
          <a:p>
            <a:pPr marL="0" lvl="0" indent="0" fontAlgn="base">
              <a:buNone/>
            </a:pPr>
            <a:r>
              <a:rPr lang="en-US" dirty="0" smtClean="0"/>
              <a:t>As a class or in small groups, using a small group taking-turns protocol, share </a:t>
            </a:r>
            <a:r>
              <a:rPr lang="en-US" dirty="0"/>
              <a:t>the assumptions </a:t>
            </a:r>
            <a:r>
              <a:rPr lang="en-US" dirty="0" smtClean="0"/>
              <a:t>you </a:t>
            </a:r>
            <a:r>
              <a:rPr lang="en-US" dirty="0"/>
              <a:t>identified. </a:t>
            </a:r>
            <a:endParaRPr lang="en-US" dirty="0" smtClean="0"/>
          </a:p>
          <a:p>
            <a:pPr marL="0" lvl="0" indent="0" fontAlgn="base">
              <a:buNone/>
            </a:pPr>
            <a:endParaRPr lang="en-US" dirty="0"/>
          </a:p>
          <a:p>
            <a:pPr marL="0" lvl="0" indent="0" fontAlgn="base">
              <a:buNone/>
            </a:pPr>
            <a:r>
              <a:rPr lang="en-US" dirty="0"/>
              <a:t>Continue with each of the remaining “</a:t>
            </a:r>
            <a:r>
              <a:rPr lang="en-US" dirty="0" smtClean="0"/>
              <a:t>A”s one </a:t>
            </a:r>
            <a:r>
              <a:rPr lang="en-US" dirty="0"/>
              <a:t>at a time </a:t>
            </a:r>
          </a:p>
          <a:p>
            <a:pPr marL="0" lvl="0" indent="0" fontAlgn="base">
              <a:buNone/>
            </a:pPr>
            <a:endParaRPr lang="en-US" dirty="0"/>
          </a:p>
          <a:p>
            <a:pPr marL="0" lvl="0" indent="0" fontAlgn="base">
              <a:buNone/>
            </a:pPr>
            <a:r>
              <a:rPr lang="en-US" dirty="0" smtClean="0"/>
              <a:t>End </a:t>
            </a:r>
            <a:r>
              <a:rPr lang="en-US" dirty="0"/>
              <a:t>the session with an open discussion framed around a question you have prepared, or one that comes up in the conversation.	</a:t>
            </a:r>
          </a:p>
        </p:txBody>
      </p:sp>
      <p:pic>
        <p:nvPicPr>
          <p:cNvPr id="4" name="Picture 8" descr="http://www.enterpriseinnovation.net/files/education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5133" y="439907"/>
            <a:ext cx="1746947" cy="1746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956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529" y="385271"/>
            <a:ext cx="9969166" cy="1143000"/>
          </a:xfrm>
        </p:spPr>
        <p:txBody>
          <a:bodyPr>
            <a:noAutofit/>
          </a:bodyPr>
          <a:lstStyle/>
          <a:p>
            <a:r>
              <a:rPr lang="en-US" dirty="0" smtClean="0">
                <a:solidFill>
                  <a:srgbClr val="0033CC"/>
                </a:solidFill>
              </a:rPr>
              <a:t>Productive Dialogue: Sharing Observations</a:t>
            </a:r>
            <a:endParaRPr lang="en-US" dirty="0">
              <a:solidFill>
                <a:srgbClr val="0033CC"/>
              </a:solidFill>
            </a:endParaRPr>
          </a:p>
        </p:txBody>
      </p:sp>
      <p:sp>
        <p:nvSpPr>
          <p:cNvPr id="4" name="Rectangle 3"/>
          <p:cNvSpPr/>
          <p:nvPr/>
        </p:nvSpPr>
        <p:spPr>
          <a:xfrm>
            <a:off x="842210" y="1836823"/>
            <a:ext cx="9200148" cy="4401205"/>
          </a:xfrm>
          <a:prstGeom prst="rect">
            <a:avLst/>
          </a:prstGeom>
        </p:spPr>
        <p:txBody>
          <a:bodyPr wrap="square">
            <a:spAutoFit/>
          </a:bodyPr>
          <a:lstStyle/>
          <a:p>
            <a:pPr marL="457200" indent="-457200">
              <a:buFont typeface="Wingdings" panose="05000000000000000000" pitchFamily="2" charset="2"/>
              <a:buChar char="Ø"/>
            </a:pPr>
            <a:r>
              <a:rPr lang="en-US" sz="2800" dirty="0"/>
              <a:t>The first person uses this sentence frame to tell what he or she is thinking </a:t>
            </a:r>
            <a:r>
              <a:rPr lang="en-US" sz="2800" dirty="0" smtClean="0"/>
              <a:t>about the phenomenon:</a:t>
            </a:r>
            <a:endParaRPr lang="en-US" sz="2800" dirty="0"/>
          </a:p>
          <a:p>
            <a:endParaRPr lang="en-US" sz="2800" dirty="0"/>
          </a:p>
          <a:p>
            <a:r>
              <a:rPr lang="en-US" sz="2800" dirty="0"/>
              <a:t>I noticed that ______________</a:t>
            </a:r>
          </a:p>
          <a:p>
            <a:endParaRPr lang="en-US" sz="2800" dirty="0"/>
          </a:p>
          <a:p>
            <a:pPr marL="457200" indent="-457200">
              <a:buFont typeface="Wingdings" panose="05000000000000000000" pitchFamily="2" charset="2"/>
              <a:buChar char="Ø"/>
            </a:pPr>
            <a:r>
              <a:rPr lang="en-US" sz="2800" dirty="0"/>
              <a:t>Go around the circle with each person getting a chance to talk</a:t>
            </a:r>
            <a:r>
              <a:rPr lang="en-US" sz="2800" dirty="0" smtClean="0"/>
              <a:t>.</a:t>
            </a:r>
          </a:p>
          <a:p>
            <a:pPr marL="457200" indent="-457200">
              <a:buFont typeface="Arial" panose="020B0604020202020204" pitchFamily="34" charset="0"/>
              <a:buChar char="•"/>
            </a:pPr>
            <a:endParaRPr lang="en-US" sz="2800" dirty="0"/>
          </a:p>
          <a:p>
            <a:pPr marL="457200" indent="-457200">
              <a:buFont typeface="Wingdings" panose="05000000000000000000" pitchFamily="2" charset="2"/>
              <a:buChar char="Ø"/>
            </a:pPr>
            <a:r>
              <a:rPr lang="en-US" sz="2800" dirty="0"/>
              <a:t>Be prepared to share the ideas of your group with the whole class.</a:t>
            </a:r>
            <a:endParaRPr lang="en-US" sz="2800" dirty="0"/>
          </a:p>
        </p:txBody>
      </p:sp>
      <p:pic>
        <p:nvPicPr>
          <p:cNvPr id="7" name="Picture 2" descr="http://d1bile9su2eskg.cloudfront.net/wp-content/uploads/2013/10/16456873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1326" y="385271"/>
            <a:ext cx="1451552" cy="145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6555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58077"/>
            <a:ext cx="9236243" cy="5399923"/>
          </a:xfrm>
        </p:spPr>
        <p:txBody>
          <a:bodyPr>
            <a:normAutofit fontScale="85000" lnSpcReduction="20000"/>
          </a:bodyPr>
          <a:lstStyle/>
          <a:p>
            <a:pPr>
              <a:buFont typeface="Wingdings" panose="05000000000000000000" pitchFamily="2" charset="2"/>
              <a:buChar char="Ø"/>
            </a:pPr>
            <a:r>
              <a:rPr lang="en-US" b="1" dirty="0" smtClean="0">
                <a:solidFill>
                  <a:srgbClr val="0033CC"/>
                </a:solidFill>
              </a:rPr>
              <a:t> </a:t>
            </a:r>
            <a:r>
              <a:rPr lang="en-US" dirty="0" smtClean="0"/>
              <a:t>Adding </a:t>
            </a:r>
            <a:r>
              <a:rPr lang="en-US" dirty="0" smtClean="0"/>
              <a:t>to what _____________ says, I think </a:t>
            </a:r>
            <a:r>
              <a:rPr lang="en-US" dirty="0" smtClean="0"/>
              <a:t>________________.</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solidFill>
                  <a:srgbClr val="0033CC"/>
                </a:solidFill>
              </a:rPr>
              <a:t> </a:t>
            </a:r>
            <a:r>
              <a:rPr lang="en-US" dirty="0" smtClean="0"/>
              <a:t>I </a:t>
            </a:r>
            <a:r>
              <a:rPr lang="en-US" dirty="0" smtClean="0"/>
              <a:t>agree/disagree because </a:t>
            </a:r>
            <a:r>
              <a:rPr lang="en-US" dirty="0" smtClean="0"/>
              <a:t>_______________.</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solidFill>
                  <a:srgbClr val="0033CC"/>
                </a:solidFill>
              </a:rPr>
              <a:t> </a:t>
            </a:r>
            <a:r>
              <a:rPr lang="en-US" dirty="0" smtClean="0"/>
              <a:t>I </a:t>
            </a:r>
            <a:r>
              <a:rPr lang="en-US" dirty="0" smtClean="0"/>
              <a:t>like ________________ idea and I would like to add </a:t>
            </a:r>
            <a:r>
              <a:rPr lang="en-US" dirty="0" smtClean="0"/>
              <a:t>__________.</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solidFill>
                  <a:srgbClr val="0033CC"/>
                </a:solidFill>
              </a:rPr>
              <a:t> </a:t>
            </a:r>
            <a:r>
              <a:rPr lang="en-US" dirty="0" smtClean="0"/>
              <a:t>Why </a:t>
            </a:r>
            <a:r>
              <a:rPr lang="en-US" dirty="0" smtClean="0"/>
              <a:t>don’t we try </a:t>
            </a:r>
            <a:r>
              <a:rPr lang="en-US" dirty="0" smtClean="0"/>
              <a:t>____________?</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solidFill>
                  <a:srgbClr val="0033CC"/>
                </a:solidFill>
              </a:rPr>
              <a:t> </a:t>
            </a:r>
            <a:r>
              <a:rPr lang="en-US" dirty="0" smtClean="0"/>
              <a:t>Why </a:t>
            </a:r>
            <a:r>
              <a:rPr lang="en-US" dirty="0"/>
              <a:t>do you think that </a:t>
            </a:r>
            <a:r>
              <a:rPr lang="en-US" dirty="0" smtClean="0"/>
              <a:t>__________?</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solidFill>
                  <a:srgbClr val="0033CC"/>
                </a:solidFill>
              </a:rPr>
              <a:t> </a:t>
            </a:r>
            <a:r>
              <a:rPr lang="en-US" dirty="0" smtClean="0"/>
              <a:t>Can </a:t>
            </a:r>
            <a:r>
              <a:rPr lang="en-US" dirty="0"/>
              <a:t>you say that in another </a:t>
            </a:r>
            <a:r>
              <a:rPr lang="en-US" dirty="0" smtClean="0"/>
              <a:t>way?</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solidFill>
                  <a:srgbClr val="0033CC"/>
                </a:solidFill>
              </a:rPr>
              <a:t> </a:t>
            </a:r>
            <a:r>
              <a:rPr lang="en-US" dirty="0" smtClean="0"/>
              <a:t>How </a:t>
            </a:r>
            <a:r>
              <a:rPr lang="en-US" dirty="0"/>
              <a:t>is ________ like _______?</a:t>
            </a:r>
          </a:p>
          <a:p>
            <a:pPr>
              <a:buFont typeface="Wingdings" panose="05000000000000000000" pitchFamily="2" charset="2"/>
              <a:buChar char="Ø"/>
            </a:pPr>
            <a:endParaRPr lang="en-US" b="1" dirty="0" smtClean="0"/>
          </a:p>
          <a:p>
            <a:pPr marL="0" indent="0">
              <a:buNone/>
            </a:pPr>
            <a:endParaRPr lang="en-US" dirty="0"/>
          </a:p>
        </p:txBody>
      </p:sp>
      <p:sp>
        <p:nvSpPr>
          <p:cNvPr id="4" name="Title 3"/>
          <p:cNvSpPr>
            <a:spLocks noGrp="1"/>
          </p:cNvSpPr>
          <p:nvPr>
            <p:ph type="title"/>
          </p:nvPr>
        </p:nvSpPr>
        <p:spPr/>
        <p:txBody>
          <a:bodyPr>
            <a:normAutofit/>
          </a:bodyPr>
          <a:lstStyle/>
          <a:p>
            <a:r>
              <a:rPr lang="en-US" dirty="0" smtClean="0">
                <a:solidFill>
                  <a:srgbClr val="0033CC"/>
                </a:solidFill>
              </a:rPr>
              <a:t>Productive Dialogue: Talk </a:t>
            </a:r>
            <a:r>
              <a:rPr lang="en-US" dirty="0">
                <a:solidFill>
                  <a:srgbClr val="0033CC"/>
                </a:solidFill>
              </a:rPr>
              <a:t>Moves</a:t>
            </a:r>
            <a:br>
              <a:rPr lang="en-US" dirty="0">
                <a:solidFill>
                  <a:srgbClr val="0033CC"/>
                </a:solidFill>
              </a:rPr>
            </a:br>
            <a:endParaRPr lang="en-US" dirty="0">
              <a:solidFill>
                <a:srgbClr val="0033CC"/>
              </a:solidFill>
            </a:endParaRPr>
          </a:p>
        </p:txBody>
      </p:sp>
      <p:pic>
        <p:nvPicPr>
          <p:cNvPr id="5" name="Picture 2" descr="http://d1bile9su2eskg.cloudfront.net/wp-content/uploads/2013/10/16456873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2248" y="302130"/>
            <a:ext cx="1451552" cy="145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667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4347" y="115312"/>
            <a:ext cx="8556669" cy="1006907"/>
          </a:xfrm>
        </p:spPr>
        <p:txBody>
          <a:bodyPr>
            <a:noAutofit/>
          </a:bodyPr>
          <a:lstStyle/>
          <a:p>
            <a:r>
              <a:rPr lang="en-US" dirty="0" smtClean="0">
                <a:solidFill>
                  <a:srgbClr val="0033CC"/>
                </a:solidFill>
              </a:rPr>
              <a:t>Productive Dialogue: Agree/Disagree </a:t>
            </a:r>
            <a:endParaRPr lang="en-US" dirty="0">
              <a:solidFill>
                <a:srgbClr val="0033CC"/>
              </a:solidFill>
            </a:endParaRPr>
          </a:p>
        </p:txBody>
      </p:sp>
      <p:sp>
        <p:nvSpPr>
          <p:cNvPr id="3" name="Content Placeholder 2"/>
          <p:cNvSpPr>
            <a:spLocks noGrp="1"/>
          </p:cNvSpPr>
          <p:nvPr>
            <p:ph idx="1"/>
          </p:nvPr>
        </p:nvSpPr>
        <p:spPr>
          <a:xfrm>
            <a:off x="978443" y="1260764"/>
            <a:ext cx="9069533" cy="5237018"/>
          </a:xfrm>
        </p:spPr>
        <p:txBody>
          <a:bodyPr>
            <a:normAutofit fontScale="85000" lnSpcReduction="20000"/>
          </a:bodyPr>
          <a:lstStyle/>
          <a:p>
            <a:pPr marL="0" indent="0">
              <a:buNone/>
            </a:pPr>
            <a:r>
              <a:rPr lang="en-US" dirty="0" smtClean="0"/>
              <a:t>Your instructor will provide the claims, either on paper or projected, that will be debated.</a:t>
            </a:r>
          </a:p>
          <a:p>
            <a:pPr marL="0" indent="0">
              <a:buNone/>
            </a:pPr>
            <a:r>
              <a:rPr lang="en-US" i="1" dirty="0" smtClean="0">
                <a:solidFill>
                  <a:srgbClr val="0033CC"/>
                </a:solidFill>
              </a:rPr>
              <a:t>Example: The </a:t>
            </a:r>
            <a:r>
              <a:rPr lang="en-US" i="1" dirty="0">
                <a:solidFill>
                  <a:srgbClr val="0033CC"/>
                </a:solidFill>
              </a:rPr>
              <a:t>stars are always in the same place in the sky.</a:t>
            </a:r>
            <a:endParaRPr lang="en-US" i="1" dirty="0" smtClean="0">
              <a:solidFill>
                <a:srgbClr val="0033CC"/>
              </a:solidFill>
            </a:endParaRPr>
          </a:p>
          <a:p>
            <a:pPr marL="0" indent="0">
              <a:buNone/>
            </a:pPr>
            <a:endParaRPr lang="en-US" dirty="0">
              <a:solidFill>
                <a:srgbClr val="0033CC"/>
              </a:solidFill>
            </a:endParaRPr>
          </a:p>
          <a:p>
            <a:pPr>
              <a:buFont typeface="Wingdings" panose="05000000000000000000" pitchFamily="2" charset="2"/>
              <a:buChar char="Ø"/>
            </a:pPr>
            <a:r>
              <a:rPr lang="en-US" dirty="0" smtClean="0">
                <a:solidFill>
                  <a:srgbClr val="0033CC"/>
                </a:solidFill>
              </a:rPr>
              <a:t> </a:t>
            </a:r>
            <a:r>
              <a:rPr lang="en-US" dirty="0" smtClean="0"/>
              <a:t>Record your stance for each question.</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solidFill>
                  <a:srgbClr val="0033CC"/>
                </a:solidFill>
              </a:rPr>
              <a:t> </a:t>
            </a:r>
            <a:r>
              <a:rPr lang="en-US" dirty="0" smtClean="0"/>
              <a:t>Taking turns with each statement, expresses agreement or disagreement to your group and explain your reasoning.</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solidFill>
                  <a:srgbClr val="0033CC"/>
                </a:solidFill>
              </a:rPr>
              <a:t> </a:t>
            </a:r>
            <a:r>
              <a:rPr lang="en-US" dirty="0" smtClean="0"/>
              <a:t>For each statement, your group should discuss the stance, and focus on those statements that not all members agreed on. Try to come to consensus, based on evidence.  </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solidFill>
                  <a:srgbClr val="0033CC"/>
                </a:solidFill>
              </a:rPr>
              <a:t> </a:t>
            </a:r>
            <a:r>
              <a:rPr lang="en-US" dirty="0" smtClean="0"/>
              <a:t>For those statements on which you agree, identify why you disagree on them.</a:t>
            </a:r>
          </a:p>
        </p:txBody>
      </p:sp>
      <p:sp>
        <p:nvSpPr>
          <p:cNvPr id="4" name="AutoShape 4" descr="data:image/jpeg;base64,/9j/4AAQSkZJRgABAQAAAQABAAD/2wCEAAkGBxQSEhUUExQWFhUXGR4bGBgYFxwbHhwbGx4eHhwdIB4hICggIB0lHCIcIjEiJiorLi4wGx80ODMsOCgtLisBCgoKDg0OGhAQGiwkHyQsLCwsLCwsLCwsLCwsLCwsLCwsLCwsLCwsLCwsLCwsLCwsLCwsLCwsLCwsLCwsLCwsLP/AABEIAMQBAgMBIgACEQEDEQH/xAAbAAACAwEBAQAAAAAAAAAAAAADBAACBQEGB//EADsQAQACAQMDAgUDAgUDAwQDAAECESEDEjEABEEiUQUTMmFxQoGRI6EGFFKx0WLB8ILh8TNDcpIVstL/xAAYAQEBAQEBAAAAAAAAAAAAAAABAAIDBP/EACARAQEAAwEBAAIDAQAAAAAAAAABAhEhMRJBUQNhcaH/2gAMAwEAAhEDEQA/APku0iO+91NcYawPk6ppapm/1c2f8cA5o52mOrR090So5jhqWZCrg+x5OAt6ERSkr3L2+M/S8j4szxnoDo5cUq+9A/YzjOOqyfvYBV/iuL/2/wBujGgK3OMUiyraly3VsAjiXnxHFfbq3Y6UWcCS7FN23Mqauj/b8cdIO6Hwmer289cYbdJiSjcYytKikf1Z5/f36QnqjxEojTdnqF9QDQh+31Y89W+bOcrqpXfoA912kcB5xj+Oi6U56LP0BKUakShdQRUCd1caSXOCnOXgA0O5YEqkwdtG2xkSokKcx23har8om0+7n8vOpq0Eom26BpYycG2al5eCxs6WdFjvF2yhyeec54sa/wDDrk0jYO4SvTi+HNxL49uS+coVdHt3UdsMyRa8tXdVn6c1/wAHRtOIRX5fzAjIfBCTmMhMtY5x46DpDHbMlKOfqL9L+TzX789Wi7YoI7gatKl4SnbZFS3/AFPksisabFksoLE9N2iZSUHjkwNZaq7OqaWnv2xrFbSkPU7qvc8bi1xz+Dq3bg1CVGbVaKC848+Hw+M5pJJStJN3y3LP0+1v383x7iWjcyMcLaFB5pOC+XHPNFVXXe3lGE4so7qbYtUlY/7N5vx9+GvIjt4yLjmnA4zT4cfv1zSY4HHOTLdYvPF08fz0owytjRsgoxfS1QZ3AZ8vn3z1Tbzw289VjNdyt3znl5/hQ/g/bYj3ulPT0dB09rGd6moXvkKUVn6Tih/D0yIi6jHdDTn6ZgLW1ryPKG5ROHCnFANVJbogXeOY/cp8eKb6f0Y3pyN4Fjt3N6je2LCJXqgSk+pLH7dJGnaCC1j1ba5+rGfD+KyeM6Q2n2kkk6e6ZC/mbYtR03aO+UVltvGcUFNqdKaOiO4mhtitXW6rA+6Sp88PTUteWi6kYTolGpEJ3GUZBYyjLIKUZ+/t0GmQaUnYxv6im7rZVXe5XL/FZqndHuYpN1mcnZUKeJxrbuv9Fbj0t/jypJsUPP7B+eeraU0bGrKs9pFP24xfRaKd5M9JsSqzTch5GL4rNPv0kuf2z+2Mvvx/t0xLRnF+n6ZkS4lbm8SsbWuFrD46HoHqx7U1MjY+nl8N0mcXwXRu315acoy0106RH2pw+yl84/a+pOaWlGUndOEbisXmI0JFq6suIeGrotCd3oujMLViBMYMGLIzCnNnvWaUvnruw1CEIQ3are6S/VdbAvEaD85cpVB1J839TISUt27h+9B5znBnD0a6jENV2Sjdiweb4JUe1pXOSqrD0eHcaxBITkQlH10/VHdQSDKb3hvn7dKOrE2RSMiG8WLSrJzuRsqqxVfe+ua0olBuoLBkJufPFHp2iUtxRfZGjGl24/L36sYRmucy2BVMoxFLXxbzdV0CO6UvSN+CJnB9vPvV+euvqt9UgMrztKieWgwfbq0Z3jlv0exbkKSr/H8c9SDnFhJjI+lyLizDw9N9j8tnE1VjpPLAiyDnA1m3ynn2roeughtGVZfqFbDZWKpG8+osao6H2847rnFY+WLVYQ+1XX8dGto9Ht4pb3WkLlE1bPs1Cr6nQ+47nQZyY6WoRVQZi1eLduWvPU6vj+xv+mZoaiWxlKLWKx9kuxMNYvF+Oukcc4KvBZeD7uDjx1UiOCi78L+PH54+99E04G08t3X/AE/xm2/P6X7dJc0oG4tSLjcRsMc081f5z9+i6mlKKkoMaciONuKznH7f7UftNeOnrk/l/wBOMjUNLUlYxw7Vo3bo0WGcY62tfumW3ak3U31osHboSnIvZuu2gfSe2bK6Qx+17jbpyhtEklLhK5rxSYf29mxTuSyVXwq3iq/tiundDRWcYRi7l2g2KuKS0vKfv17fuP8AC8f8gdyyhtI1HTCO7d/1Scpdt8nBRVbxw2zctPm0TbKLtLKorDX4r9/y9c7jt4xyS3fYKwgjfFuRPDF+3Wz3Ovpyi+iOnqkt7qEmttYgQfN5u/Ne3WX8Q0NqRoHbbS5bRc4cnMVPv4MWarUuy3yUS4vqaBBwlY4tBK/bqz226VRfF3OURsPV59yVeaDon+YYkkUlqCSuP6XkG27fNDgzlOmHuNRCM2MPlXti6dStqLENv24kgU17IVP8gkLTYv07xvatErrbWHJb6XHS+2MGXE/TtGsC0r7KG4L/ACVR16X/AA98Cj3M9OGlq7dScFnuSIMWz1+CVWFYQ5x1n/GfhTo3C4u3cTKbgxf1NYJWU/zXmsG2Tp6U9txv/TRztlxj/Sql+Vr897jeEIy4I+jAXBWQ8DSq5zSex0aegxiiSJMhoaqMS24/UcxRSua46pra5ILPVE2in6c8t3KVpycFcY6kCy3IyfBu9IUGMZL9IZwrfPLYlxW0xzk4DHgv3cCnPuXRrBD1SUuLH6s/TiTuLIuQb93PVDCBmk55uuEQssp8YfceoqxmxkZ/fOPOEySMOPt+OraLHDKc4y/1FyQIpEDFfpje7BeOBk4MUkKN7j2G3iV01Rk82fpyOI3GvU4cW55Djnm6+/t0F2e4qK8hfOC12p+c/wAffobLOKf+b+/PTXc6u7USX1Slc3UK9biTKlX3tvLLGel9GPEuI7jLaHnLE9jNZ5xz0pyekxjkOUKYrZXJz5xdXmuHoncadSlBYS2lEo8Ieqxou/dL6mvqnpIhGgvAXKNuRUXKZ5KK9wRLff2/PB1If5BGM7nElGQEc3LKYQxVW3XJ54Oamlbu3TYoF4GJ48omMI+my4odAGO4GmGBQcF20+9CCjjxgqsrlgBz9XC34q6rC8Xa28dSez+Hz+Hz/wAx83Tnpwr+iEmYTB+qdWxUk/8AxfXnu2+Hz1tRNMVC5SDEIXGpr4iYt4Cm/bPdWV7pK3ary+/PuPPRNPXmEqknppbfpwEfx7Divx0Saqt4r3GlsnKIk4xkxJDYg1YjwlV9pfjrvbdx8uSm22zaxJFP/wCQ+MDz9/drs+zlrPy9KO6Sb40Z9MWU43JDaeq3KsMYeg992stLbGcQUGxJXGQSMxa/75RfTQjYOlrISB+rC5yXeafcMInnCX092fw7U1qjowZzibn5YqRazL223TwGPz0t3GgxQwkokgJkq3XzWRsvbV1XuPTfwjv9TTdR0pzgsJG8klRxhTm6qvKnTFf6K9zoyixSO0l6oA21uT7tiJTT/PQIQu6s+x93j3T+/TgrtmxkG+9xLaKUy24xINuS6s+3VZ6Td1jKDn8XjNebM9PytlZaaNJk+z1Oj/5DUc/L1G82QlT1OjVG41Phnw7V1NDU1dOEWGiDKVHo3Sij7yzHF7uX36ze+plvxJmMp+gjUltA44qmOM4CumdXX1YaktKLK+Jw83H6otFNU+EDpLupwJDpkgorcl3tL4/Te6vcT79CgOlIuObfN5rLzjgM4v8A7Gk9yMDTYbWG5jJnLlWQEXEbwUBkvGehafdTiy09WM0blsPRU5QYkqq+HJXqPyUB0EM84wNmS4tlnH3sbKOondXcaiWylfO7cr+Tlv2zjpl+MTkJLU55u+PNVj2M+/79IOkwa1SQkRjFPEjdHD+lx/N546rLnN0lmAvkwe14/Z89amVnjNi2rqM2+Vz+fPH856HKDONxiJGMYrYNssUYVr00X5ersyveUjxjbyUNticjT4+/Q5xpd2Ji34Cjigw3/t0FzV0pwdk8O0wt0KSOH+zxnhMEjpzlKuU88qyo5eVsP46kYelqiN0Zt4vJu4ajalXErhOr6mlQk7jtuislv0y4b2j4rji2hLfO1NJw/LlE8Mhl+lznPPNGH7dKx1ZJKpJcaS/qLj6a8+H9vtfT3dfL2QiQlp6lLqSm2Sigx2xopT+bGwt6S1OAw8t7eb91MmPby9IW7XT9WZAlU0Sjur07mTRH35rOMY0NP4Q6RF1SLDUHakmf0yLl6Fc/SKNkrDyIMMFWLnPkyK+HI4/PV+51L2t+pjUvNVYFvjbVc4r9om/jOjo6Wq7YRkbmUa1JSgwkFaapGSxbJNjYn36zdPtWaA3e6TzgiKycZwS49ujGpiXgcoAGLWO59QVirbThQ6fjqafyZaRtjKPrWXrJyGGIf6ZVdudwV+ZeMLUarN4qhxTmjPF3ZjPv0evlMtrGSwxIX08KxbEkGPOF/Y8YbZSYy202UXhc034K8/8APSzFW7zSYb+mJ9+H8++PHQQ4OxSvVTFvNPFlea/PN+z0TR1NqST1RRjj6nduuT/5yZK6mnpWKV+FLpqn/q8+MZ461PhvYGrHaQnKYVEi4VTMr4iF8eavz1qY7VsnpN7iJJlpxB3PoRkMG3by+mNHKrdriukY6bSloULTVvhfvV59nrS1uwlEyC0nPqjTHmOG7aP39sK9zpyL3RYgglSodv3cSaX+axgLNKUKOmk9kiQ2DFsp+5S+Xwueiy7ZcRBRBIpMbyO6Pmmtpf0vtR3uSTGN8ZRfKruT+2Px75vpTYIj6iNxkOY2Xi2jlE/jPQQ56f8AUdkvTGWZBJjGO6iXlY1X3yHPVdHVZu2TYtgbS281jFl1XnaV032vauo6UIaazksYkL3uOacSzxkvZIxyKaInpYyYqKGG6SLdPu48/wAVaB7tO50o6E4Sg/MmxlpztxEUkVdNl5fJ9+i/Dfla046WvqunpR3ENVjKTGPqlGOwaBmq1m5Oa6B33w10tjtkQnD5kGYR3QfOWmi8n26BqfTKUoMZMx5oBNwEX1cIklpPdz1oeiR1dolw2qDYSduSxM0bnhuw6Fp9xtfmG27RPFN5rHjz/NXmfNnqO3ctxM2HpjVX+Ix4xxy8dciHy5Ui8fRmhMiXXsrtw1bbWSY7aLFkTGOx9cZUN3VUo3fIZq1469L8V+OaOp2el25pEZwzLVP1Dmn+38cHjx7NqPo24wg3KlznH2xRg89P9tp6fzSM9Y2yodUGUY3VySmUj6iqH9ueuOdxlZuEthvS1dLaXoq0W/Nq38byvx13rHlEv6v9+p1jZ+YPPuZzhHTkXp6e5iBGNbuW6zmmvPQO2lEu5OH6doxaE8vIOPTwy4at3sPiPytOcIS2mobdVxJlpuQI7fTSXe6/UYw9IammRREpL5us8PHqK/v9+s6hMf5y9Kkiy3styLM9IVuXIY9P2Homn3rGE9PT+hmTJbTebbr1GTHINWX4OlmEY5GQIhXJam2XA3E8c3+aN2qkrhhAokD7LhGO3lbxV3ebkI6UtVkaZKRCO6gX0xMyRWgj5xjweDS7SZGOps1CE93y5Rtth6pVwenlqqq+gdo+uITIbvSyQoEyt+PvjjpmPZ6koT27p6emyf8Ao2lDIbq7Y4L+ozx0yC0l9OWJKKypd1PizI4c/wAXfHXdGaIn6by80lV7Ba+P1PT/AGPd6cZQdbSdWMVEZV6NvpiJkRyS8e2aAdzo7tR+US1IS1JR05bHdNxilc5GufVebOnSd/yqRlguNSCS43AuEBwVj3OfFNae4Za0puoyHcu5Tbat5ZNxCXFX9q9J/h/t9PuzS0CGnCcGTLVlPa6kCli87cekfNvPWB3Wgb9qURw/gXnJn+OtXDTP0XjPZqH0ylGRtmTdlxTPBJOEyVX7dbfbw0I6JKEpf5z5npK9AWBIXme482fv1jx0fc2iv0xvP7vjBzxXnkunCYTo+miTWT2C+MnJ7c9UF6Z7jsdTS1tSOusJguqESUru2j6WQu5tAM+x1zu+37eWjHUhKXzWV6mltsjCjdqCAUyv00VZ0LS+KLtNU+ZGLKUbr65BSqJKNkVimQrHSMWja8S8DWU9LdPvdfjouvwZtVYki72nnaCj+/PGLxnPRq0o6iu6WmTkbcE2Bw2XEkj9y4v7ra2nXOeQyffOJPGOMP8Adv8AMiVcWkN3u1Wc2HkE/t1ltsane9tHTYGhvrVZxk6rTpcfLdvlxcxv9usPUhcsu0ay20ObPNdF1e7ZR1GaSnObKVRBH/VuCtrJfSY9I+1U0IMmPIWFkboyrXnG5rnnptZk0aZw+dugkiLiOqstz6qxixow+4PNdbfwH/EWv22q62lmZCpOzAcKxMCYLxx7vXndWLWApyERyxX6rbvar55PvV9Du5RjOEZoSw01d1ZJ5YpyccLx1TKzsNxlnTHdktSbJhVktRJWCHLG+fNV+OlI6Te7TH0+sk19I1accn3zjPRDuVp1JSngwzfFxBzeDj2vp/4z8H+RQShM2GqunIkRNSiMW/JLDm+Me729HJxiMbFwBXvnNY/e3+ejRjGtt2S4yhFurTb6mq48S/NUlH1+na04ow1xhMjjCecnPR9XTJcSqMb9Vhc0UqKiGCPmqHF11nTQejpMt8S1AopleYmMenDzj285b+G/DJa1oH9OLObKREQboa+psAyq48HSGmWxOHAq0ZcNuIlY9sX16L4v8YO5jJ1CGIEdNjemGyrkxvbPUS4pduEur63JPyzlb+GTHXns09uosoqxjvvbWWo42WHhWW0Kz0pDTCmiMR5aXkwxzx+KTpjS0JXHdpjudkYjlkkaovySjmv13lrq8IwjU5JuJSjPTnCSHNNiDXtusYuK5zpSk4zgEbN0UuQVFJcOaVKLoo9Xis8hIv1XUkwOQNqjhkwIWH3B/SnTHe9sR2xY5k7t9yj6WjZ/UAw36s8+a6Ujp7tzE4jb54oXJZlPxfQ1He51pNEmwNsc8Ri4MY5vm/8AZ6PIjF0X0TiRJzIyBbzKCpiVFVTTLF30CHb0r6XbyWohR4d1Zvx/2Joy2i2xuCcNysYp7U8L9nydRBlVtSx4v/56nTX/APIang0w8HydJ/uxt/fqdSG+HaG92wB1GiEE3bpKGBKVtQ/6c30fvuxIPrdjmO27kTi0upFbj54/Y8dd7DWLqAbpYJZrddE4hUhBEKc3jwX7qG2c4ylHUl/qze45fUeUfqpyOOOgBQ+WwCG6OoXvlKRTmxiUUgI3d84vHO07yejKMoLDbaINt+UulpxeKs8tsfCuygzlv1o6W2LIklkpGYxo/wBWOTGbMdb3wz/Dup3Ghq9wam2EYx0527nmP4dnnhqgrz0ZZTH1qTbzPcTlOU2cYRmMpTzttZZAuuZfTE4Pt1vf4T7GHc6unpz1dpW23G0RWyqrMhVzZ1kdz2TBdtSiLGMzh2vMcDV0ih7dd+YhEJLMGLGqr1ekEbll4rH7daxyZyjS/wAV/DodrrS0tKRMOZUIueOcU/z+Csjt9Oe+4DLUi70jwEbZXVUcZGqHPtzW1t1Wp7+f+4c3jHj36d0e21dSd6EXdONf0riMSNSiHKVW8zWfHW72szhTsu4aY+naozUWspdx9QZD08456ZI3LMiyqzuxnA/b8+fzSWnCIjIkhL1RHmJWCefVV5qjDnjp/t9RiyNjEbWz1MZJtu6Kva7qPf26cRk992f+FYf5V7oWG2kiSqZIEslV8o/89eA7yNalnpDgWXHFXznJ1pnxjVNMN3pcBuLAKqrxGvfDnOHpfWNTU1IMXfKVw09OMmaHBEpWqljL59s9MtWOeO4xrlF1CLdm1BsYc54UKi/ajrmvGtz6KkD6T6bbrjDhHb+Lq+trsI6em6cmWrHSVjqME3fNiO3bwxj6jml9ftXSuj3I7tOEIesIVMtZuN0ZSdsGPF7qzw/p42Om2dDVYAwU1MxRgP1CNXZ5Ti+Ep6H3GobzbH0x+mM0Tw8fcD0rLlM9G1iU1q2MQK3/AIjHacoNekugPa+pelsDZN1BWciVDGiokaeHLL+xWcOjPlJqIthxn3y/360DWDSiTgIqkrcERwBLhlK2zkKeTqaWm62rlgSdyyajFoXAR8hQVz+eguqkosStm2kppG74PPh/d6gvJQSTDMaM7mOxfQNKX4bqnnLVZDW4i7fpZEdudgMazG+b8ytWrxbVIlXuZZZkjbtkkuPc+iXjyA89D1tJuOVJXK9svdGWcPF2NYy4woxHWT1acdpINwSJIFEnciw3Lf7+2Oi9r3T8qcXdmtsijbO6cnqY/Ls25y/fqmhrEmO9jB04bTbG9wP4anmVTzkiY56Z7TuvVMCMhGQTJASfU6hEUECs2UPWozTXwvsY/NIzjqOnt3tRIaktKUFEZu300JVjznaUl8UnBNsPXCL6ZsCMyIPpSKiN2uc1nq/xPvfmT3RiwfaKe+79MQ+u02lUx9r6r/U0Ujc40L6XbJjqRpLzQlFZ5etXXgm/WXqBfvgP7YxRnz+5zld/4n8Mh2rp5hPdCEp7dQUZH6Ui7acoq+Ko6nY9noy1I0avy8bpQaYuypVGpSTfVyzReMlB19H/AC82JInDEWQbJOSSBL1QkIxujh8OWTgyu6Y7LW0ZQ04ammMoRnEmzhAYyEgK6bcosnLeAyVhftv8OznAmemE2UBfVWofTBoxcU9b6TcZM9ez7H/D2v3Ohpmnqab8uE4wjHUjcY7iU4zaqUcp7OPHOP2/wSWpLWhmM4S2T+ZKKRhNSWLJSkzXAP1CZiL0uH7cpn+nkNXt/l6soV5YyFpyMW5VWObMJXJfQNHUaSoGMykW4L5bparFWyrjjY7vR1u6Wfq1FlEkxjujFthElIjUXZsq1E3XLcMeldM0a/8AuMvpyxz6+YJ9DtrLZbLPjrhY9EpfuNWDommRhcZX82JPdMQApoAzmhu+gd2ykspX5I1wN2lNoWuMZV85dfhzKyDGtt3zeLDBiTxSGfboelL5Oo3DTkxlGRF9UHauG26T9/x0aaI/LXNf+fz13o+r3WmyX5MeXieoH7Z46nWSv2Wrs9W4giMZBciUcxkOEPHPs00UTU1nVnKU5G6aqt5WV3Jbr3v7dCJ7o7YkkAlIGRSG1lmzPL/ageuaM5SupZUjRjcfb+D/AMvqZaepshLLLW1PVGxuOIsYMVvefSjRQV7JztPiepDbE+lMwzUi/pfPjn26R0tciBtg3llUtx9ruivsec3gDGteIR2tSZoq1L6sl+kjyHjd46zcZWpdPW/DPjmnHt9Tt3Qi6urJ2y86f2iOf72/nrC7PvNOEZaeqTnBtCEiPqqPnarHk2uOGhOu9v8AFNna6mn8iMib/wDVlHMZH+hwR9LGy3KPk6X7n4ia269IZsYhIVRMMpf6pSklrng6ccJj2DLO5cpnS7s2RhtIpOZuoZ7ZhZK31AWcRpXOa6YlGfaa0mLLS1I+naTJTVjwbcOnJ/VjEvLSo/5XU09LSlKMCOqupCTGCrC40L+m+YJTjnoUNKWtKBvZ6ksUklqJ6ctrZgAoCOfbreOc61dCBLQ1ZT05Olb8tNsYx1pkHPEiOwUiqNY8vSmjulu25ioRNQZyCDHhD0hHng2ie3XdHXo+Xqbo+qRq7hwjHbiruLbX7Yt62/hHa1qRhpevXRIT03ZFhKMatsblHcSuqyZWzcm2bdPOa+pqRhGErIiyjBEpvapj3jTn9PudEpjDfDcGoJulQJHMyKlL9L4TcBd9bvxftNPRGOtt1LjIi6Tt/qYzI8xvNUXydYHeya2b4pD1LuNzKWJA36y7Tlp/IGUsWN2r2vcl7JwZ6YW6ZNiMj9Uqf/SuGvbpPu9dSmMT/wBEYuKP01fFZvmXnPRddCOyNsZerMscRyRi4kVMbXDwJ1WMatGObMFWWN7cJ4rBgfudY63NJpxZUkvog3uawZCNebcfd6pqkpxXmlV9IrJW6PU3+4PXsfgvw7tu81NLSj/SWH9ScnG+7UwbTxX8dYX+Ivh0dHVnAluI36im3wr4H+ft787lPr5dJL87YumSjmrBYrQlonOS6tH7WcdHmA5jLTJu6OVvTVNoendkfVZe1MdUken6fRKanqt9IcghgeWJdufa046utvQnMhEtY2x04oDJ/SGC/wBuOllfvNaiUQgxkiSNPatAXGgQacVndaXSF1u20ow0dUlv3L8yG2cKput7cVR5iYxi+hbYyIbNORsK1ZkmQyWW149AhXny/bqdnuF0ljUisywMixKeUofPA11plTV0c/VDjeBOw3epLtCQYpd1gZerEI3bIkEs7Yp6X9Wa4XhDovyyM4TTZClGEV4Z7WQqXJKS9tHnPTfZahLVGWpUczjm0k5Y2BsWXLQceOtSK0TteyNSezSvayYkpencXhbkxGnjx9+etDv/AINKCQZMyDUZEscrtj4tVbLLur6Y7LTNPu2GkYjMiVInurA2YWXOMZrr3PxXuY961p6UfRptlgJVrjNiHD4+/XpxwljhlnZXzfV+H9z2+6ct8MbZ+r1bdQVJRvckojeK/t0v3M5S1Jabqx2/pfUQQpiVt3Jio7uLOC+veP8Ahkjpb9ecTTib8R9fNHPI8BaGFM9eO1vSTIziXE3EjM/WLGS3FbCXPjHnrGWOljn9K/BPisu3jJ2xlHUjRuXnwjHNjmrP+QfFZEnfGt813R5I2crJUlm+fT+3T/8AhjsJTub6tLQt1DljFolKAoLg4b6Z0O7YTn3MPl6bbt0huKakQSMUlEa9VWtLwh1dsPJePKa0/qqW4jENsvTfvUBqQO7n9LfjAOx7ZlCaEkAlN3RjURSjd9VydNxx7PI/8a1NLdL5C/LlZTtlMps9RGiNpiLna3XS3ay15Mu206PmpGUKDckzbyYRPtQPB1x113l4a0PjEtLS1tLSJR0tcNwsZuwWrSJkRzjrH14m09Octl8ROG/1ZFTFMffo/c9qw0xJwVXdGMllFisc+KxZI/1Gc9LRZybpk3dVYo39PCXz+ei20ySAT0aUsw/+c56nR3Wl/p//ALH+z1OslXWYxUjKzGfDt88cPIPuXb0zLtq0/okTijKSlEZUHix3UZcWFc9D1YMI0uJZlTZ6b25Gvf2QX9wk6soLc4HwgX7Z9/J7dCMakKjFd1yuVyeY8bizzIln7V9+mdbWjgCW/BKan+nbtA/TR75Fx56R7eTHc3TYcg+Xis1R/b36a0tRdrW2Kkd0mW2TFG50XKhzWaY1xmRzvdPTJ1u1ZR9Pra5A3V5Sk2liY3Hs98U7bT0IaUGM2edzDUPlpKImyVyqf0MvHiir6zvn7NaW2dEhiu7fj6du52jFozRUU5rNe772WrNZ1UmTGP0wiyQwYIgBwHB1qVmx3ue/nqRCc2oFRMp7W5xh/cA+/VuwnVwSJGe3cyOKtsltWICXXP3OqdlpRJLqbtpFYsC9yVtHJUd3nksx46toKU7SNSu7R5MFv0xT8itvWu+ia8bvwL4Wa9xIM2ESez1XNxuWn6SN1ScHFt73+HOznpfL7l3y04S2zxeKxGP6rq64D7dLfFPifbho/wCXhLSlt/qLZuxhAp2SX7c31q6H+IoHaGnGJcd23Vi7KTyFWsgpvz/ft/FlLHL+XGylf8ZfEoavc7qY7SP9MC/04khtzzYte3XnPi/wPWjpk5Fdv8xNL14N9VIx9LEPXWa/bq3eaktv+Y9JsmRu4rKcWSOmB9HF1jBn1dY3e93LUF8cyaq5Sq44sqyw+8v2M8p4sJVYyP6lRAlDIC/Ljujf7tHqXiQcuHfh/wAXdHRdNhHWhu36kJwai1tLkZy1w07Y8+EZ9gOnudQ+ayYukiIRpVV5v07aXD9uha2ntWJvgP1m4kfU7RpDwPqfuVjrjvTrqU0TlGVQlu4nKMXhBXh2u0um/wBR7vS3f94SlPNxfu4z97eL8vPPQozuQK6fEUja1L2FLx4vOOrsT9MZCSl6621KFoRBxRtXlPHi8Ng6xNGUnduRZc5tBXm+ef8AjquhOXqhFXdgovcnGKtv2+/Xe07jbPfiSD9UCRaPI/dvd4c56NrfEJTlJy7z1b5bpLZKSyoczF9/UlvLQC9ztXdp6aFnMpKboHp5PRdtgNSq6rrmt2Uu11A1SO85jI3BYItYcNlP8V16DW7COh2cdfbpylrJtnHUSelsrO3xNkXd+Wg5PLGs+rP1YcXeR5eMnJnnw9bs16zLtaEY7FZG5KSrcJXqXC14vB96NDt9OZKE9uobvVZEpiepYgFUDgxhcdV09SLpSPkjOWypr6oEdvEeCMxDI8YXPTWp2MtKMXUJ6eobfTqCbt7JjMVoiQLv3rFZ61jFa29b4tHU1o/K0tPTdRi5kMiVbVZtbVco+S2zn6R/hbtO3hpGu6kRkZjvDFXIbrPGCjJ4evjvefGNTuZk9apSKiyKiuWSyqKq+JVwfbrYj3ny9PVjPT/qae0NjgKbZC+oWmweKaJR69GOe3DLB9B+OfHtEj9OnULdGOpufqLHbn+XFsfv14n/ABGLPd8pjqIGsqSuczfvigkCm8cW1VWL6vxH5cdORInV7tLUiISqv1YYUjg5/G4dn2nyu5jDX1o6M5RhP5mlG9vpGARAd7yp9vv1Wy8jGONnWF8O7iUHfunH5dT9LKRUWtqBRZ5UwcNnSXxjW7iEvXOcJKajus2zqNbXncRTJmuu/EO4STAa04xaNxAlccLg3ri0PVX79Z0u4dSo+nc43SkxAMgeraLSZPbjrhb+HomPdp3OvGUdrSkQ3srbgSKGmoNkSPpxGF8X0TX7SMYko61sYm+LcWMyTFDDuYn6sVuK46VGEiMY6YO1uUmSyaVQMAcRKXGbuutP4V8K1O91COjCUtTbn1kmTm5W1WPH2++Cda8ZSxyerDcGC1ybnbK29pjJVF30MtkbC39O2KO5cVTbIWj8Bnre1PhUAnAnKOrDTvUjqRreyTbDThV3kdy8eo9ulyepGOtqYjMjsmz+p3cgLW4IgUXQpwvVcLPTMg4fD+1o3d2xl5j8jUafJY00+ep1q6XdfDCIT7OcpAbpf536ny4Ky56nT8/4z9f7/wAeYh3MoxdON5kTsW98RoPbksMqGeOuaWvsl8xjFuUqJQjXGXYICXFD6fyFdW+Jd7pyrZpOnqDc5E/qrg20bUfZ98HSvd+l+qxIVVNYKJcG4Cq64NnPhXyvmRNXU+XH9UiBOgMenG7Nj7j0pONNVTfk/wDH/wCeq6jVx2vMUfslgluazzjP36e1pOnHZDW056Wo/wDUkdqAoxJRcDcS0D7HSnexkaWq/MgrGxg74I/tUoyuww08ntXTmIxW5LGpLRFk+pbP+4cucPS8mVi+pu1JDjD4/fP/AB0xKP8AT9JJ2v8AUlbtLahihx6//wBvGeqJtfAfiLpGrtIakjTlGTq5iRZU7ClZWiOK9WPJO81NA2GjBZRgspZ1CTIZF3GO1jHDRSjLFZzvh+poVJ1YTfTIIwv6tvpnbwRkXIebx5Bv4ZtjGWpKMYxjtjqm83yvd9BhIuB2tVjh67TK605/M3stPVlAPmZinEZBdFRNxZ6aGm+fvZp9p8R1oaepKNkNV2TIx9MojH0lAebwjj79K/ENb/MElYQ+WMoQ3SkoofLjz9Mc5p2wtvD0rH4jUQczW5ynUhiAaZWL2m6nxeK6x9a8OhtXU094S3EGI8G6MmOENxhQtXhuiw6t389bZDRXbp+CUmJKlYz2yfTZPGCxX/U9Zsd0/egLaXAL4KrHD7H36PqstSUP/q6kpYjeZMY3tAp/TWCwD2qjZ0PqaSMFlUJRE1HTkFSspatJF5pu6ydIHcbosWMfqvdVyvbRC74/v+eEj3DrTkzkstRLbjEVTnG3Oa4CxcX1TudGJuqe6sZG6lmsj6hJZFsvPuGKxJal4tEZzVsienluo/dGqOOEWoxc8HNMX34PU3+6cdMOlRAi/MlMl6AWRJdu1LUaiSxnJ+ek4xrnhsWr/c4bMNY+/PU0elqRlKGyMYsYpL1sia7rqvpEdoRzkzeeu91OcZam4lGUgJxY/LxhHaYBqLTjN+yA0tO623PNyjFq4xiSxJzwSvGKKvouof1JEpIuIq7gMxLX1BHFKXQOMPQBqJG43MCAtFsVSNJg+oxnhM3Z1SMa2xjtV2yJ3VWFxm2G08vj7C9A7PS+ZKMCUmc5U1b9UgF82qYL/nHTPcaoadYhIvT9A7p07l1GwSkD/wDGOMX0oVlCczdcSoqz1N22wVSIqKyWIbiwwjbvcas5kmc5boMdunqb2UtOMW5XKokcXSeQj7dY2tDLZt2hcZ4bwEaC+M21jzdWx3nxPU1CBqydUh/q5BfpZfUA0gNG7711qXQsaXxjU7b0mhDUJMNs922pTXKGdol+nka9uhfNlrbtRZylFJSkx3VGLCEQoTliZQdlYsHL7eSFtlJIc7qLCs4L8+E/bp2GvqQ1PlwjCU8RjLSixbMxlGUokqB+x6ReL6fpmxt/ENfSdLT1fm6mp3DK5znLftLoOWzzuUXwJaX7z4aR0oT1dePr0memYmrGvRLPoNpy+1eevPx7ddp8zSj6CSy1bvbuoQZUgMSPk28bzrmt3s9WRBqvEDYUPqAYgbrXHK+nDjrf0zIs6pqK7iDA5pcbwHB6SI3gzVVnHO1jKfoixYxJTY7/AEzYlrtklS2WGF59sL932UoSnDUg6c4ypjLkxaS8bgrGHOet34322no9toxh8jUnP1xnBXUhHK6WpgFt8l9Y/wBb1+mN2fayuIG1N1y+ZHTaKZXJWki+108PCTtfiOpDbCE2O29je2mVCjYBLCq1XQdeUdR3SnU21NgRtkFBA9JVuDxR46EkdkpRRfMaraNAjuuV3tTNGfOCX9HX7PanxC9SMxCcIG2Rj1QLJO61n48G49uq9z3M+5+ZqdxLUlOOIVtbnOS023mVtg2jxXVPgeiS1NyaciGWGqoSCggUjKb/AKR8c9K6HZurGTpxGUIylNWIfLNpZbza4C/J9n6p0ePjcTHydHGM6EV/dZKv3ep1lGi+8f5/9up1lF5BFYyFRRjdUmOfe7K/v0NhVpUg/IIIcYc3+aemdDuZRncZyhIbEX0iNnN5H38peeqaGjvEi5fpH03Qrm9obfC+fNdYKOq/K2bbqRLdTYG4Abrasl45rL0XT04oV6nas4sZAYCMriW19a3t+2aaa+2Uqhu2Lu3T9UuPWsT7/biJ9+uSixcyyEfTLLhDY/ai6LKoc9QE7QhuqcpbOaOV/HvyX1tdh8PO5hrOmkTRgz/qJulHiVzKWTJKjxlLfOTodxH+p8yMNsrYkRTTnIaYxJbfESpeA5rqvbOoxqMZbZXdGHZ6pX/+Jlc0ex0yzfRZdcG7juZzm73epd/gcY8c3WLP36J//KXDSj8vTflr6mIs7TGp/qAsDHQI605RjoooSWJtyMgtsNyUXV1wt9B1NZF3RfVimWaj6QtOSquqxgKrpl0tC7hybRG65xRRlpquOc/g6J8V7nSlOTpkiFBElPdt487THNFHJ7dLR1HTkMZSEj6UlSjh4vDFkVjl/Cf4f3JA1F1NSEvlpEiWSXG1viG1kP4xd10FxjSToKkGd9egN18tLWLsvx4mvFYshjS0ae7cl5dplIiBl3cGcvQu01trvF3GYpZtleEYuEwjimsPUNe1ZepfyUo5vxSj7Y6Ud1NTV1tkGMnnT0sMmMY2sAibl3P93xwLv4ljEb2xwy3I/wAF4PF19+l7g7PuO/j6rTnmkIueN0qq+h6kl9T5X+fP4+37+3UmrpkZ62n8hSbS/NY0ajd5cPhJNN+Lp6538P6k9Ob/AFLd0oyuMmjwDbKRe+6lY1i+ia3xKEdM0okZQz9UQlkjUmcabspjkuMm/VfWWouMBXm/74t/jqJvtOz1NWYRGWoogm5myRiBWZOWnkOMdMx0bXd9W1jKSNX6sRrhlRz/ANXBdk+H9rqEvTFdtSZwWTAMZTBtstoRrJ167/EPcdm9tpw0Yhr4+Y2bZDnng+/Ffs9c8stN447fP3SIPqXbuRIYlt943jLfnmOfHRey7KWspGVsI7qsjUI5aZPu8Hvw9d7jSlG12+mvqfykQeRM1Xkur6R7mIUkoyvPpuzxkQp/Fmetxh6H4J2mlOWtPVZz+X6YkRWUpRmE2UbrZW9c2RlV9Z0mcjP0YhaONyT3RF3O4zfk58dd7DX1t0IQkwmDA2kYMtyxI7imVs5CrxjO06t3Gl8iWrpa8f6sHYjaxY1Goy3eReRDaVXJr8MfkfufhMvlaepCtTTzH07jbLxulI2x3YkRvN+L6P2HdaRpOhLTiz3ko6kLJ1Hdu09zdXVfSipfm1NH4zrS0jSZSdOCu3cHqmUz2lSlIBz93MVtU1NZlInpx2pabRxSvLf6U5V9JnPVLrw636v2vcRiP9PTnugkSW645vd6UWeELxTwY6r3Hd2m2EIsYRzAvdXM279UhtxhDB0LT3DF2216S8U3VU4buonPt0afxNloGjcY6ZLftMXNiC1mihssMlBVdO1o3DuZFTlO9SXrWL6qusS2NSElJSVZ97vQ+O/BpdtpaMjX+Y6wSIwl9O3jcX9Z49s9ZPb92xkSgB8sCMHT3CtDeUu7zygdC36nyrX0zltLzmNNntIvlOJtX6q3Mp89Z10XR0ScohxtWaRlKdZ3sgpay+n9KW89KkzbYu7HpS18ySRgLDn/ALdMavdfNjEm2wj8vS2kSyLeXbf0sstyVjyDU77toR1IlMZQgGrGfpI6u5inpLYXT6chi8dYsb2Hoang04rklpqrK7PT+oQeI80WNPV/89CUCOqZjBIsYxGwCO7wnOfq8u7jpDalMWRLOKT6fI+Xn+H3Dp3XloOlp/KJfNuXzNz6aV2ka4oC15ZfZuicjolf/c//AEj/AP7670rJleOPGTj+X/d6nWSBUUYkG2trayk7qQPpeeKGwRLYodTTS7xSntk5K8c8Ie3jq5G28La7Jek2tZuwzfBXF9XjojKF7iCG5jFaLpq3L+9X5DgQelJjKxB4PbOHPtWPw9MQ7aM4CSlucA7a9Jn1MgGuI+cF2nUJwhJ27pabimoylAcjiRFsHHFfwPSDDIZQusNHjyxS2I+MUWUUyTUnFZMYkRA20tON21yhY03dYzb1Ja8pYvilA42m28GMcvl5vnonb9szuMItxjKcqkNxIsheD0nPLzgSkE9JIskalmLh9+XkzXt+OOhHP85B0XT+WfMHd84ZXt/0Jdbbzu548dU7bRi+mctvqb9NyMYoZBa4pr8+Og6XcTLYLG/agu1o8GYtH266ayzZH1Oft5Vp8UXn/tlCGr6dtD6rv7BQJx5u/wBve+xgGxfV5S8UJhTJefvxXVIcXy4rN5txg54afF+/RI66kYO2iW+65UBvkqjgP5x1ITYylGLp59OAkMijAZ+rMrDlfx0/3kdCRE0oz05xi7zUfqllGPFVGsPL0HV7qep8tkRDRhGIVEUinOPW3b6roxwdB19Sc5Tk5zbgiVfgOI5+mPF44wpXvu11dNrVxKKwRR2pSxw0VfB7/fq3cSjuI6bKMLjZqJM3B9SEaY5lQigyHl6HOBLaRiRwDTut9/tf+nw+fZz4j2GxCMJbZXS5XZicr2iR3DKqKGm+epAauoba2Q3VH1Rtv2HIRstwK44z1Xt+4IotoI0SBvw5ilFeTz56ppxq84M3f2duL908NfzevP4fJ7R1mUWBqMYrNJjWfRxtkU7quwL8LJtWkoa84wQ3fLss3eZRG9o/qDnJgHx0L5t3mg59/vj359uOrdr81kGkIzFozuolcqcNG7JkpTPS+rNkM8VtiP0iURiUUcoOBau19T1nRg3c6tyUhFSPqjSRwbV5uxqXNXbxjquj3OyJiLGRmN/UxXbvM1V3tiliZOl9KVbXauVb3AlfTYnpSRfmkyX1JaUuAspRjFzE5lYZCkbutsv3pxXpjR7qIMdkbtYyFxZIpW1ibjF/pzeb78Q1HeinpibUJpIrdFCbcdwkvH1cGeq6Ggyr5crmxfTCKyuNMQrlatrAZznoWkwfBbmTuSjNxLJO5a9Wa/lHYFjqRDbtiNNyvdaVto2rFuzCX9qyTtPlstMmMDJqNcepqQK7tomMXVfdF23aLsZG2DOMWeWMVBcFt0XIM4rHTH+YjG4SvV04s4kiSIWi6dy9JMluSUW0D/V1KufFSG9jp1OETEyo/MhHEZI3WpV2Zz4w2HT04OnKW7bKgI7Rtf8Aquyzc2HNHGegwj8xa8GaC3gKiPK4qPBnNL0zZLSr0s1ZxI+rduSG1P0pTKJRhPt0pftu6noyhrxkE7NSNeJRfqq63COHHqaw9aev8TkM/VoyZ7ldOIXLUAntZQskYwbCBuD6rcLTn9G0kS3GxHlvLn9V7apor9+mO0vVko6emwiSGyEWUAPLW6YLR9UqxnqioD3EpUNsRqlklt1jdV0JR4Py9E77tZR1JQ1CUJxdsozMxoMyffzX4/Y3xPuIyjpsWECR6tLTEjDZcYyVaZSzJeS81g6rLU1Y6c2JKEZUzWSMgSPuEg1CWNtxvl8Wltf4p2boSjt1R3Bt2TJJGQSpR9LcuPfd5Hpbt5xBJQJUxly7pHmBIwWN3VlfammuSJSJjvMZs8AUBzV84R/nsNKonNydsboCVhIlngEy++SupK/IXJGVeMXj80X+ep1w04f66/aXU6in+XZkpEZXGMX2AqrbzT4rFp7nQtqxbXBdbjFvNOW74M5vjkjqKU/6eNvMd24z7D/HBeeowCFr6t1bWNJzkfJzZinbzmsIOMvSjdFp+XbdtXSHjzX36Lqa27MdwADm7lXLbi0y8Hj2613vdD/Kml8n+sTt1MfQ5I8Xa/qPGOs7W0ZSI5Ztc24In0hfA3X7cda0NhzlBhtY+pVNS8NWOKKi45FK5LTqhqH1czyspXIcJWLtfd8/v0XW7SUdOLYwlcnbMap2m8PpeavndZjoE4POPV+Kxzn7YcXYnnHRouylBY4CoxFN0haedzZmrI8UsfuXue7+ZUAjtgTpqliyZeqn1JiuaoM10rLTlgcYs+w5vF46Z7fuXYw+XcVi7olSGN2kvdjuKbPtZZJSdD5q6Rz6jmvCcZq8/wA3nqRVlCLEs2ikuD1F1Hj0+PP3zXtY6dO4X0oIXU6uIeowt+9FoKV13tNNmpjj9UgwZ2knAuQPfHUHpv8ADUezlKZ3MpmlSxY8sjjHgrnrI72Nsp0kN31c8+L8vm+qS1vpjGTcq33LaEr/AFNVt4l7H7L0LuzLGIyIyUkOGKXF2+FjTzw1Vj10uXNMyd2L3HdGrtdsNMhGMVgZafrf9U6u3F146b7rRmaenGWqOnGCw+Wbtm60jLipMmkVY7sX1jy15Zit/wAcc1+z1o/Du3dVjpiKuLx6kDnjGfbz+Oj1XhTstIlKQtCItXjm+QrcRvN5umui6rHBFvcRzk2rdxDNg+ft4bOtn4x8F1+zPlakjTlup0xN/riZx6mFUVby1y9ed1YznJkqu3csnNAZzziuPHB1WWGWVxn6mV1y2UepFMe11wVVdD0tH6JSoiyq8PFXYJKsntfjjo3Ydm6upCHG/AsZIY5xyXjB/PTHbzhLSnvP6jGPypEX9GGJtazG1kj9Jxb1itRTQ7VlvgM94sY6dIywn4EkQGNW7jiukZcHIVlLpp/4QxjJ93rsoi1ePxgcbnluJ7+a46rp42vpc8JnFc/Z9mznHUjHa6iMJR+qKUcX9rJ7s19rt4su2h2hqRmw3boG7a7aNMG5M7PVdBGs3jOEGlIGpcbUwjVnObGrcFZ4ROixqgfTxJC8/V+mWN23hLKlzb0xGO47/W+XHT36nyY3sim0jKX10C0tNn70YpLV1lIilBRwNfdDP2ta6Np9xNh8mMpMd2/buQJ0xsOLY16kHCfnnb9v64RI/Md1sIvIZQr7WPnF9SF1yMZDFlHSZLG2O8K8xjMS8FqWDThOj9zqRjHVj81kSqWz5bGM5u43ctbBssOZRo56Q2ZLK3fSL9I1tWxuNJ+aejatTXdPERIu6SWSs+paJXL7F21z1IITaufqK48Du8X5PP5vCOdo6sY6ktKK6c/6bLY1UkSOOJNDVrjznqa0tKPb6eyb87es47T0V9Mo6hytcGCh83093fxLU14yjpRlCCs9aGmOyoUR1WI0INNUWXfq61IzaU+Hy1PmaWnpaR84lthcXczVpRxYNZwVb0nq6DuybZK3uXmwbU5vnL0SEacSYu6SSqUbAKRNyP7YtuT4HqEZQJHpY0JdiUAnKN2pgCq9ugtzv+30HS0rlqGvaa5IojExHburcgJVmSseMbvQjNjGe6MZyItVZwSqsX5OcdD+aN7ptFEaL9O7xFSohbXumC1O6iRjHYto7pXRkPSHIlott2cUnVbtQT50v0oR8GGjwZz13pTUbVKLbqzH2zn+ep1FbU0WMRcbhYn298N8mL9jw9WlOqSvaVS5805pKAxQpjojqQdNuI6jISbNwGGNcN2Z5K+/QI3tscCXSXbdfd4fsfa85Q3auNpG2yn25xXGVF9g8deh7f47pw7XV0JaOm6kpX82sx5sKxX4xlr7+Y7bWlCYxQclvGSm7xw+cfZ6hCVEkdr5p/n3f/nreOdx8Zyxl9F1fSiVdYJHhjyXz5p5sPNdL6GpW7BKxM3hcbrG7/t7j1ych8uBq/YyH2/Hu9dNNaac/wB81QeX7H/v1lpILusUfFXecUftj8D1coqUY1s27vN2co1y+LrNdc+WwxIlCTV2U0tki+Ko9rFydM913WprPr1GTUsG2IRhaBVBlngPP/V0IrOe62WS7dpTci3xXJxxzXmr/S1bsGrxdPkL8lYvxV+w2aRKCNZaXLaFitVbEwYvm16JrQgzSE98cEHU9DxdVaBzHMq4epKR1P8A07nDwF/guuTmscdRnQYj73d2ZKc4yXX4SsdH1oRSvq1GTchq7hDZHZT+qy7zkQoeqafcQHAwuO2SNo7alXL6jnit0jjq2kIjtcrlkRjwH/ta+AD71o/B+5hpasJvqjFFMW1mqsfsv5+3SE4SNMbn8u0jZi0H3dspGU+xz4t2+pvlEUoAWlqJxdZInueObo61jdXbOU3NNn458Y+fqM3dCDJSBO9vsRt/8rrF15T1LlJtPdLy+B+rLwfnjrT+KGlp0aGq6sZ6WbjWyUsyiDfFfUV+cdZECNm8aTgTPjnwc/256c7d9GOtCac2Xy4RL9WIoZlJ4fe/Sc+Oqbkk3Ukt9WfVdXUzLgsTIZrk4SP1Slb7J93dLyo+Glu7MXb/ADFibTNbpS9TuFWW5LLts+x7FYbVjKUZE2MXaxl9NReKKK5rIc0+y9clrM5M51JX1Mm5ZPBZwFFUFh5OuS0qiKNJjNNq54bPS4a5P3t8uQJI2FEhlFtPFNW3Zkxw46k72uhc6lI04ytVJNRrcLGIy2pT5xnjPT/e6mjPUNTTjqESpMZhO2rl9LG9O4vFbbc8dZmhq1KMrLikuAbx5R4fD7cdOdzLSYQNLdLVblqSLKuNygQ4A9Tuuk8RDOp4r6A/M7ma1LU1ZrJKlOUnKvlaMq+D89GXtyEKdVnZa0EY16qpVkTtPc5M4U7RmNwsRDcS2pY2brKEH9h4zZ+8BKhEHTiR1KkPqHapQWNRcbgu8L0ICWkUZ8OG8N8Y803Wc39+uRklsWKRs/N+QQc4+/HQpTK4t8tv/P8A59+poloVf2ur/d4o/PUV2VcnJ/4+94v/ANnrb+B/Ffk/Mfkmq6sJw9W7FlymVWTn2Dn7Y8yO0yJiXBGTdRlHzxIavktotOrS1t5uU3Vm7WarbdYQzl8Y9utTLXYLNj63dAvy4hHgUGR69xK+CeAuPjHv1buvictWMjUIspTdSWpT8yUkqmS/Tayqufz0PspRjOMpkJxiktkl2ziCsVHdWNuPKlldE0ze0NNSed4xZXGAYY+p4W/VdHk2HO01o+mD6ouoMiU2EWrBafTYtvJinm19CJtVaQsx9XiuSsW3+3XJ6soyvhxmjmOCsYT7V0y6bInNpI1u4wrRQcFjxRXQW7L/AA1rT9V9tHdnbLuNEY3mklq7hOKln3z1OvNSln6ep1AOeu78KJixbpKrnjbj8dH1Yf0yVt7q/ln/AMf3ep1OghauFP8ATjP89Hrdox+005fJfHvnqdToRJ1E4/8AMV1fSw/in98dTqdKOdwrA1VXUvMpO5k25bu6A6F22iMIr5ZHPtGT/wAfx1Op1UQuazG3CseW7FTI+/j8L0Tsg3bUH039/oZeK80/t7XfOp1EGOpuKooCj+358rXF/wAdXZbZRD2jLl5Yj+MN/wA9TqdQG7mVy3VEqPBED0y2ccZC33VepMYkWKlw3c8XJKPtjqdTpgG7ibCoi1LThJtf1RJP7Dx0tHUX8LSF019v5f3arqdTqMTS1luOM5vzwn/dfe+tr4J8O09XXdNENqiLYxgzH25xk4XqdTonoy8Y5C2TxW5A8bSw9+eiy0D5DP8AUSS7eA06Px6nqdTqaL6StwtqpSc8sYST7e/3y9F1teUE2O1dPaoAo2ufd4s8Y4XqdTpJKWotW3XF5rN/79G150RaLlH24SVWfein3t89d6nUgdOX9vfPnruo3R7Y/uv/AH6nU6kf7Gbra2nHUWXzGMJqtsSgL+wH8HVO11GepB1Fmzl6ty3Lc1K0qWfz79d6nUzSUO6kbawx+lrJy/7t9E09dhGMo19UsIJgjyOGxRHHXep0FzR13bK6fa81Y2n34zzjq2t3UgiRwbbo91tT2WjiuDqdTqQUu8k5x+xX9jB1Op1OoP/Z"/>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2" descr="http://d1bile9su2eskg.cloudfront.net/wp-content/uploads/2013/10/1645687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07625" y="396443"/>
            <a:ext cx="1451552" cy="145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7781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886" y="157309"/>
            <a:ext cx="7886700" cy="1325563"/>
          </a:xfrm>
        </p:spPr>
        <p:txBody>
          <a:bodyPr/>
          <a:lstStyle/>
          <a:p>
            <a:r>
              <a:rPr lang="en-US" dirty="0">
                <a:solidFill>
                  <a:srgbClr val="0033CC"/>
                </a:solidFill>
              </a:rPr>
              <a:t>Productive Dialogue: </a:t>
            </a:r>
            <a:r>
              <a:rPr lang="en-US" dirty="0" smtClean="0">
                <a:solidFill>
                  <a:srgbClr val="0033CC"/>
                </a:solidFill>
              </a:rPr>
              <a:t>Final Word</a:t>
            </a:r>
            <a:endParaRPr lang="en-US" dirty="0">
              <a:solidFill>
                <a:srgbClr val="0033CC"/>
              </a:solidFill>
            </a:endParaRPr>
          </a:p>
        </p:txBody>
      </p:sp>
      <p:sp>
        <p:nvSpPr>
          <p:cNvPr id="3" name="Content Placeholder 2"/>
          <p:cNvSpPr>
            <a:spLocks noGrp="1"/>
          </p:cNvSpPr>
          <p:nvPr>
            <p:ph idx="1"/>
          </p:nvPr>
        </p:nvSpPr>
        <p:spPr>
          <a:xfrm>
            <a:off x="891886" y="1482872"/>
            <a:ext cx="8146211" cy="4945637"/>
          </a:xfrm>
        </p:spPr>
        <p:txBody>
          <a:bodyPr>
            <a:normAutofit fontScale="70000" lnSpcReduction="20000"/>
          </a:bodyPr>
          <a:lstStyle/>
          <a:p>
            <a:pPr>
              <a:lnSpc>
                <a:spcPct val="100000"/>
              </a:lnSpc>
              <a:buFont typeface="Wingdings" panose="05000000000000000000" pitchFamily="2" charset="2"/>
              <a:buChar char="Ø"/>
            </a:pPr>
            <a:r>
              <a:rPr lang="en-US" dirty="0" smtClean="0">
                <a:solidFill>
                  <a:srgbClr val="0033CC"/>
                </a:solidFill>
              </a:rPr>
              <a:t> </a:t>
            </a:r>
            <a:r>
              <a:rPr lang="en-US" sz="3100" dirty="0" smtClean="0"/>
              <a:t>One </a:t>
            </a:r>
            <a:r>
              <a:rPr lang="en-US" sz="3100" dirty="0"/>
              <a:t>person states an </a:t>
            </a:r>
            <a:r>
              <a:rPr lang="en-US" sz="3100" dirty="0" smtClean="0"/>
              <a:t>idea.</a:t>
            </a:r>
          </a:p>
          <a:p>
            <a:pPr>
              <a:lnSpc>
                <a:spcPct val="100000"/>
              </a:lnSpc>
              <a:buFont typeface="Wingdings" panose="05000000000000000000" pitchFamily="2" charset="2"/>
              <a:buChar char="Ø"/>
            </a:pPr>
            <a:endParaRPr lang="en-US" sz="3100" dirty="0" smtClean="0"/>
          </a:p>
          <a:p>
            <a:pPr>
              <a:lnSpc>
                <a:spcPct val="100000"/>
              </a:lnSpc>
              <a:buFont typeface="Wingdings" panose="05000000000000000000" pitchFamily="2" charset="2"/>
              <a:buChar char="Ø"/>
            </a:pPr>
            <a:r>
              <a:rPr lang="en-US" sz="3100" dirty="0" smtClean="0">
                <a:solidFill>
                  <a:srgbClr val="0033CC"/>
                </a:solidFill>
              </a:rPr>
              <a:t> </a:t>
            </a:r>
            <a:r>
              <a:rPr lang="en-US" sz="3100" dirty="0" smtClean="0"/>
              <a:t>The </a:t>
            </a:r>
            <a:r>
              <a:rPr lang="en-US" sz="3100" dirty="0"/>
              <a:t>next </a:t>
            </a:r>
            <a:r>
              <a:rPr lang="en-US" sz="3100" dirty="0" smtClean="0"/>
              <a:t>person comments/responds </a:t>
            </a:r>
            <a:r>
              <a:rPr lang="en-US" sz="3100" dirty="0"/>
              <a:t>to this idea. </a:t>
            </a:r>
            <a:endParaRPr lang="en-US" sz="3100" dirty="0" smtClean="0"/>
          </a:p>
          <a:p>
            <a:pPr>
              <a:lnSpc>
                <a:spcPct val="100000"/>
              </a:lnSpc>
              <a:buFont typeface="Wingdings" panose="05000000000000000000" pitchFamily="2" charset="2"/>
              <a:buChar char="Ø"/>
            </a:pPr>
            <a:endParaRPr lang="en-US" sz="3100" dirty="0" smtClean="0"/>
          </a:p>
          <a:p>
            <a:pPr>
              <a:lnSpc>
                <a:spcPct val="100000"/>
              </a:lnSpc>
              <a:buFont typeface="Wingdings" panose="05000000000000000000" pitchFamily="2" charset="2"/>
              <a:buChar char="Ø"/>
            </a:pPr>
            <a:r>
              <a:rPr lang="en-US" sz="3100" dirty="0" smtClean="0">
                <a:solidFill>
                  <a:srgbClr val="0033CC"/>
                </a:solidFill>
              </a:rPr>
              <a:t> </a:t>
            </a:r>
            <a:r>
              <a:rPr lang="en-US" sz="3100" dirty="0" smtClean="0"/>
              <a:t>Go </a:t>
            </a:r>
            <a:r>
              <a:rPr lang="en-US" sz="3100" dirty="0"/>
              <a:t>around the table until everyone has a turn.  </a:t>
            </a:r>
            <a:endParaRPr lang="en-US" sz="3100" dirty="0" smtClean="0"/>
          </a:p>
          <a:p>
            <a:pPr>
              <a:lnSpc>
                <a:spcPct val="100000"/>
              </a:lnSpc>
              <a:buFont typeface="Wingdings" panose="05000000000000000000" pitchFamily="2" charset="2"/>
              <a:buChar char="Ø"/>
            </a:pPr>
            <a:endParaRPr lang="en-US" sz="3100" dirty="0" smtClean="0"/>
          </a:p>
          <a:p>
            <a:pPr>
              <a:lnSpc>
                <a:spcPct val="100000"/>
              </a:lnSpc>
              <a:buFont typeface="Wingdings" panose="05000000000000000000" pitchFamily="2" charset="2"/>
              <a:buChar char="Ø"/>
            </a:pPr>
            <a:r>
              <a:rPr lang="en-US" sz="3100" dirty="0" smtClean="0">
                <a:solidFill>
                  <a:srgbClr val="0033CC"/>
                </a:solidFill>
              </a:rPr>
              <a:t> </a:t>
            </a:r>
            <a:r>
              <a:rPr lang="en-US" sz="3100" dirty="0" smtClean="0"/>
              <a:t>The </a:t>
            </a:r>
            <a:r>
              <a:rPr lang="en-US" sz="3100" dirty="0"/>
              <a:t>first person gets ‘the final </a:t>
            </a:r>
            <a:r>
              <a:rPr lang="en-US" sz="3100" dirty="0" smtClean="0"/>
              <a:t>word.’ </a:t>
            </a:r>
          </a:p>
          <a:p>
            <a:pPr>
              <a:lnSpc>
                <a:spcPct val="100000"/>
              </a:lnSpc>
              <a:buFont typeface="Wingdings" panose="05000000000000000000" pitchFamily="2" charset="2"/>
              <a:buChar char="Ø"/>
            </a:pPr>
            <a:endParaRPr lang="en-US" sz="3100" dirty="0" smtClean="0"/>
          </a:p>
          <a:p>
            <a:pPr>
              <a:lnSpc>
                <a:spcPct val="100000"/>
              </a:lnSpc>
              <a:buFont typeface="Wingdings" panose="05000000000000000000" pitchFamily="2" charset="2"/>
              <a:buChar char="Ø"/>
            </a:pPr>
            <a:r>
              <a:rPr lang="en-US" sz="3100" dirty="0" smtClean="0">
                <a:solidFill>
                  <a:srgbClr val="0033CC"/>
                </a:solidFill>
              </a:rPr>
              <a:t> </a:t>
            </a:r>
            <a:r>
              <a:rPr lang="en-US" sz="3100" dirty="0" smtClean="0"/>
              <a:t>Repeat </a:t>
            </a:r>
            <a:r>
              <a:rPr lang="en-US" sz="3100" dirty="0"/>
              <a:t>until everyone has shared their idea</a:t>
            </a:r>
            <a:r>
              <a:rPr lang="en-US" sz="3100" dirty="0" smtClean="0"/>
              <a:t>.</a:t>
            </a:r>
          </a:p>
          <a:p>
            <a:pPr marL="0" indent="0">
              <a:lnSpc>
                <a:spcPct val="100000"/>
              </a:lnSpc>
              <a:buNone/>
            </a:pPr>
            <a:endParaRPr lang="en-US" sz="3100" dirty="0"/>
          </a:p>
          <a:p>
            <a:pPr marL="0" indent="0">
              <a:lnSpc>
                <a:spcPct val="100000"/>
              </a:lnSpc>
              <a:buNone/>
            </a:pPr>
            <a:r>
              <a:rPr lang="en-US" sz="3100" dirty="0" smtClean="0"/>
              <a:t>Try to address each of the questions in about three rounds. It’s okay to combine questions.  The key is to have a professional, robust dialogue. </a:t>
            </a:r>
            <a:endParaRPr lang="en-US" sz="3100" dirty="0"/>
          </a:p>
          <a:p>
            <a:endParaRPr lang="en-US" dirty="0"/>
          </a:p>
        </p:txBody>
      </p:sp>
      <p:pic>
        <p:nvPicPr>
          <p:cNvPr id="4" name="Picture 2" descr="http://www.meltwater.com/wp-content/uploads/2013/10/1645687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28871" y="415325"/>
            <a:ext cx="1449608" cy="1449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585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411" y="381393"/>
            <a:ext cx="10515600" cy="715530"/>
          </a:xfrm>
        </p:spPr>
        <p:txBody>
          <a:bodyPr/>
          <a:lstStyle/>
          <a:p>
            <a:r>
              <a:rPr lang="en-US" dirty="0" smtClean="0">
                <a:solidFill>
                  <a:srgbClr val="0033CC"/>
                </a:solidFill>
              </a:rPr>
              <a:t>Productive Dialogue: Four Corners</a:t>
            </a:r>
            <a:endParaRPr lang="en-US" dirty="0">
              <a:solidFill>
                <a:srgbClr val="0033CC"/>
              </a:solidFill>
            </a:endParaRPr>
          </a:p>
        </p:txBody>
      </p:sp>
      <p:sp>
        <p:nvSpPr>
          <p:cNvPr id="3" name="Content Placeholder 2"/>
          <p:cNvSpPr>
            <a:spLocks noGrp="1"/>
          </p:cNvSpPr>
          <p:nvPr>
            <p:ph idx="1"/>
          </p:nvPr>
        </p:nvSpPr>
        <p:spPr>
          <a:xfrm>
            <a:off x="1043797" y="1473811"/>
            <a:ext cx="7936302" cy="5082265"/>
          </a:xfrm>
        </p:spPr>
        <p:txBody>
          <a:bodyPr>
            <a:noAutofit/>
          </a:bodyPr>
          <a:lstStyle/>
          <a:p>
            <a:pPr>
              <a:buFont typeface="Wingdings" panose="05000000000000000000" pitchFamily="2" charset="2"/>
              <a:buChar char="Ø"/>
            </a:pPr>
            <a:r>
              <a:rPr lang="en-US" sz="2400" dirty="0" smtClean="0">
                <a:solidFill>
                  <a:srgbClr val="0033CC"/>
                </a:solidFill>
              </a:rPr>
              <a:t> </a:t>
            </a:r>
            <a:r>
              <a:rPr lang="en-US" sz="2400" dirty="0" smtClean="0"/>
              <a:t> In each corner of the room are categories of stances: ‘strongly agree,’ ‘agree,’ ‘disagree’ and ‘strongly disagree.’</a:t>
            </a:r>
          </a:p>
          <a:p>
            <a:pPr>
              <a:buFont typeface="Wingdings" panose="05000000000000000000" pitchFamily="2" charset="2"/>
              <a:buChar char="Ø"/>
            </a:pPr>
            <a:r>
              <a:rPr lang="en-US" sz="2400" dirty="0" smtClean="0">
                <a:solidFill>
                  <a:srgbClr val="0033CC"/>
                </a:solidFill>
              </a:rPr>
              <a:t> </a:t>
            </a:r>
            <a:r>
              <a:rPr lang="en-US" sz="2400" dirty="0" smtClean="0"/>
              <a:t>For the stated prompt, choose the corner most aligned with your thinking.  </a:t>
            </a:r>
          </a:p>
          <a:p>
            <a:pPr>
              <a:buFont typeface="Wingdings" panose="05000000000000000000" pitchFamily="2" charset="2"/>
              <a:buChar char="Ø"/>
            </a:pPr>
            <a:r>
              <a:rPr lang="en-US" sz="2400" dirty="0" smtClean="0">
                <a:solidFill>
                  <a:srgbClr val="0033CC"/>
                </a:solidFill>
              </a:rPr>
              <a:t> </a:t>
            </a:r>
            <a:r>
              <a:rPr lang="en-US" sz="2400" dirty="0" smtClean="0"/>
              <a:t>Discuss your stance </a:t>
            </a:r>
            <a:r>
              <a:rPr lang="en-US" sz="2400" dirty="0"/>
              <a:t>with </a:t>
            </a:r>
            <a:r>
              <a:rPr lang="en-US" sz="2400" dirty="0" smtClean="0"/>
              <a:t>your group, and list four or more reasons why you all picked that stance.</a:t>
            </a:r>
          </a:p>
          <a:p>
            <a:pPr>
              <a:buFont typeface="Wingdings" panose="05000000000000000000" pitchFamily="2" charset="2"/>
              <a:buChar char="Ø"/>
            </a:pPr>
            <a:r>
              <a:rPr lang="en-US" sz="2400" dirty="0" smtClean="0">
                <a:solidFill>
                  <a:srgbClr val="0033CC"/>
                </a:solidFill>
              </a:rPr>
              <a:t> </a:t>
            </a:r>
            <a:r>
              <a:rPr lang="en-US" sz="2400" dirty="0" smtClean="0"/>
              <a:t>Re-sort into groups that have at least two difference stances,  and explain your stance and why you hold it.</a:t>
            </a:r>
          </a:p>
          <a:p>
            <a:pPr>
              <a:buFont typeface="Wingdings" panose="05000000000000000000" pitchFamily="2" charset="2"/>
              <a:buChar char="Ø"/>
            </a:pPr>
            <a:r>
              <a:rPr lang="en-US" sz="2400" dirty="0" smtClean="0">
                <a:solidFill>
                  <a:srgbClr val="0033CC"/>
                </a:solidFill>
              </a:rPr>
              <a:t> </a:t>
            </a:r>
            <a:r>
              <a:rPr lang="en-US" sz="2400" dirty="0" smtClean="0"/>
              <a:t>Summarize the discussions you’ve had and your current stance on the issue, and whether and why your viewpoint has changed.</a:t>
            </a:r>
          </a:p>
          <a:p>
            <a:pPr marL="514350" indent="-514350">
              <a:buAutoNum type="arabicPeriod"/>
            </a:pPr>
            <a:endParaRPr lang="en-US" sz="2400" dirty="0" smtClean="0"/>
          </a:p>
          <a:p>
            <a:pPr marL="514350" indent="-514350">
              <a:buAutoNum type="arabicPeriod"/>
            </a:pPr>
            <a:endParaRPr lang="en-US" sz="2400" dirty="0"/>
          </a:p>
        </p:txBody>
      </p:sp>
      <p:pic>
        <p:nvPicPr>
          <p:cNvPr id="4" name="Picture 2" descr="http://d1bile9su2eskg.cloudfront.net/wp-content/uploads/2013/10/1645687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0235" y="381393"/>
            <a:ext cx="1451552" cy="145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6087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2" y="365125"/>
            <a:ext cx="11104418" cy="1325563"/>
          </a:xfrm>
        </p:spPr>
        <p:txBody>
          <a:bodyPr/>
          <a:lstStyle/>
          <a:p>
            <a:r>
              <a:rPr lang="en-US" dirty="0">
                <a:solidFill>
                  <a:srgbClr val="0033CC"/>
                </a:solidFill>
              </a:rPr>
              <a:t>Productive Dialogue: Paraphrase Passport</a:t>
            </a:r>
            <a:r>
              <a:rPr lang="en-US" dirty="0">
                <a:solidFill>
                  <a:srgbClr val="6600FF"/>
                </a:solidFill>
              </a:rPr>
              <a:t/>
            </a:r>
            <a:br>
              <a:rPr lang="en-US" dirty="0">
                <a:solidFill>
                  <a:srgbClr val="6600FF"/>
                </a:solidFill>
              </a:rPr>
            </a:br>
            <a:endParaRPr lang="en-US" dirty="0">
              <a:solidFill>
                <a:srgbClr val="6600FF"/>
              </a:solidFill>
            </a:endParaRPr>
          </a:p>
        </p:txBody>
      </p:sp>
      <p:sp>
        <p:nvSpPr>
          <p:cNvPr id="3" name="Content Placeholder 2"/>
          <p:cNvSpPr>
            <a:spLocks noGrp="1"/>
          </p:cNvSpPr>
          <p:nvPr>
            <p:ph idx="1"/>
          </p:nvPr>
        </p:nvSpPr>
        <p:spPr>
          <a:xfrm>
            <a:off x="838200" y="1690688"/>
            <a:ext cx="7973291" cy="4351338"/>
          </a:xfrm>
        </p:spPr>
        <p:txBody>
          <a:bodyPr>
            <a:normAutofit fontScale="92500" lnSpcReduction="20000"/>
          </a:bodyPr>
          <a:lstStyle/>
          <a:p>
            <a:pPr>
              <a:buFont typeface="Wingdings" panose="05000000000000000000" pitchFamily="2" charset="2"/>
              <a:buChar char="Ø"/>
            </a:pPr>
            <a:r>
              <a:rPr lang="en-US" dirty="0" smtClean="0">
                <a:solidFill>
                  <a:srgbClr val="0033CC"/>
                </a:solidFill>
              </a:rPr>
              <a:t> </a:t>
            </a:r>
            <a:r>
              <a:rPr lang="en-US" dirty="0" smtClean="0"/>
              <a:t>One </a:t>
            </a:r>
            <a:r>
              <a:rPr lang="en-US" dirty="0"/>
              <a:t>person begins by making a comment related to the topic.  </a:t>
            </a:r>
            <a:endParaRPr lang="en-US" dirty="0" smtClean="0"/>
          </a:p>
          <a:p>
            <a:pPr>
              <a:buFont typeface="Wingdings" panose="05000000000000000000" pitchFamily="2" charset="2"/>
              <a:buChar char="Ø"/>
            </a:pPr>
            <a:endParaRPr lang="en-US" dirty="0"/>
          </a:p>
          <a:p>
            <a:pPr>
              <a:buFont typeface="Wingdings" panose="05000000000000000000" pitchFamily="2" charset="2"/>
              <a:buChar char="Ø"/>
            </a:pPr>
            <a:r>
              <a:rPr lang="en-US" dirty="0" smtClean="0">
                <a:solidFill>
                  <a:srgbClr val="0033CC"/>
                </a:solidFill>
              </a:rPr>
              <a:t> </a:t>
            </a:r>
            <a:r>
              <a:rPr lang="en-US" dirty="0" smtClean="0"/>
              <a:t>The </a:t>
            </a:r>
            <a:r>
              <a:rPr lang="en-US" dirty="0"/>
              <a:t>next person to speak paraphrases the first comment before stating his or her comment.  </a:t>
            </a:r>
            <a:endParaRPr lang="en-US" dirty="0" smtClean="0"/>
          </a:p>
          <a:p>
            <a:pPr>
              <a:buFont typeface="Wingdings" panose="05000000000000000000" pitchFamily="2" charset="2"/>
              <a:buChar char="Ø"/>
            </a:pPr>
            <a:endParaRPr lang="en-US" dirty="0"/>
          </a:p>
          <a:p>
            <a:pPr>
              <a:buFont typeface="Wingdings" panose="05000000000000000000" pitchFamily="2" charset="2"/>
              <a:buChar char="Ø"/>
            </a:pPr>
            <a:r>
              <a:rPr lang="en-US" dirty="0" smtClean="0">
                <a:solidFill>
                  <a:srgbClr val="0033CC"/>
                </a:solidFill>
              </a:rPr>
              <a:t> </a:t>
            </a:r>
            <a:r>
              <a:rPr lang="en-US" dirty="0" smtClean="0"/>
              <a:t>After </a:t>
            </a:r>
            <a:r>
              <a:rPr lang="en-US" dirty="0"/>
              <a:t>paraphrasing the prior comment, the group member adds a new comment.  </a:t>
            </a:r>
            <a:endParaRPr lang="en-US" dirty="0" smtClean="0"/>
          </a:p>
          <a:p>
            <a:pPr>
              <a:buFont typeface="Wingdings" panose="05000000000000000000" pitchFamily="2" charset="2"/>
              <a:buChar char="Ø"/>
            </a:pPr>
            <a:endParaRPr lang="en-US" dirty="0"/>
          </a:p>
          <a:p>
            <a:pPr>
              <a:buFont typeface="Wingdings" panose="05000000000000000000" pitchFamily="2" charset="2"/>
              <a:buChar char="Ø"/>
            </a:pPr>
            <a:r>
              <a:rPr lang="en-US" dirty="0" smtClean="0">
                <a:solidFill>
                  <a:srgbClr val="0033CC"/>
                </a:solidFill>
              </a:rPr>
              <a:t> </a:t>
            </a:r>
            <a:r>
              <a:rPr lang="en-US" dirty="0" smtClean="0"/>
              <a:t>Repeat </a:t>
            </a:r>
            <a:r>
              <a:rPr lang="en-US" dirty="0"/>
              <a:t>the process around the group, until all have shared.  </a:t>
            </a:r>
            <a:br>
              <a:rPr lang="en-US" dirty="0"/>
            </a:br>
            <a:endParaRPr lang="en-US" dirty="0"/>
          </a:p>
        </p:txBody>
      </p:sp>
      <p:pic>
        <p:nvPicPr>
          <p:cNvPr id="6146" name="Picture 2" descr="http://d1bile9su2eskg.cloudfront.net/wp-content/uploads/2013/10/1645687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38367" y="365125"/>
            <a:ext cx="1451552" cy="145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227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279" y="484910"/>
            <a:ext cx="10515600" cy="715530"/>
          </a:xfrm>
        </p:spPr>
        <p:txBody>
          <a:bodyPr/>
          <a:lstStyle/>
          <a:p>
            <a:r>
              <a:rPr lang="en-US" dirty="0" smtClean="0">
                <a:solidFill>
                  <a:srgbClr val="0033CC"/>
                </a:solidFill>
              </a:rPr>
              <a:t>Productive Dialogue: Say Something</a:t>
            </a:r>
            <a:endParaRPr lang="en-US" dirty="0">
              <a:solidFill>
                <a:srgbClr val="0033CC"/>
              </a:solidFill>
            </a:endParaRPr>
          </a:p>
        </p:txBody>
      </p:sp>
      <p:sp>
        <p:nvSpPr>
          <p:cNvPr id="3" name="Content Placeholder 2"/>
          <p:cNvSpPr>
            <a:spLocks noGrp="1"/>
          </p:cNvSpPr>
          <p:nvPr>
            <p:ph idx="1"/>
          </p:nvPr>
        </p:nvSpPr>
        <p:spPr>
          <a:xfrm>
            <a:off x="1399309" y="1939637"/>
            <a:ext cx="7024253" cy="4253345"/>
          </a:xfrm>
        </p:spPr>
        <p:txBody>
          <a:bodyPr>
            <a:noAutofit/>
          </a:bodyPr>
          <a:lstStyle/>
          <a:p>
            <a:pPr>
              <a:buFont typeface="Wingdings" panose="05000000000000000000" pitchFamily="2" charset="2"/>
              <a:buChar char="Ø"/>
            </a:pPr>
            <a:r>
              <a:rPr lang="en-US" dirty="0" smtClean="0">
                <a:solidFill>
                  <a:srgbClr val="0033CC"/>
                </a:solidFill>
              </a:rPr>
              <a:t> </a:t>
            </a:r>
            <a:r>
              <a:rPr lang="en-US" dirty="0" smtClean="0"/>
              <a:t>In response to a prompt, one </a:t>
            </a:r>
            <a:r>
              <a:rPr lang="en-US" dirty="0"/>
              <a:t>person talks at a time, and the chance to “say something” </a:t>
            </a:r>
            <a:r>
              <a:rPr lang="en-US" dirty="0" smtClean="0"/>
              <a:t>proceeds around </a:t>
            </a:r>
            <a:r>
              <a:rPr lang="en-US" dirty="0"/>
              <a:t>the group until all have had an opportunity. </a:t>
            </a:r>
            <a:endParaRPr lang="en-US" dirty="0" smtClean="0"/>
          </a:p>
          <a:p>
            <a:pPr marL="0" indent="0">
              <a:buNone/>
            </a:pPr>
            <a:endParaRPr lang="en-US" dirty="0"/>
          </a:p>
          <a:p>
            <a:pPr>
              <a:buFont typeface="Wingdings" panose="05000000000000000000" pitchFamily="2" charset="2"/>
              <a:buChar char="Ø"/>
            </a:pPr>
            <a:r>
              <a:rPr lang="en-US" dirty="0" smtClean="0">
                <a:solidFill>
                  <a:srgbClr val="0033CC"/>
                </a:solidFill>
              </a:rPr>
              <a:t> </a:t>
            </a:r>
            <a:r>
              <a:rPr lang="en-US" dirty="0" smtClean="0"/>
              <a:t>Students can comment by making an observation, a comment</a:t>
            </a:r>
            <a:r>
              <a:rPr lang="en-US" dirty="0"/>
              <a:t>, </a:t>
            </a:r>
            <a:r>
              <a:rPr lang="en-US" dirty="0" smtClean="0"/>
              <a:t>asking for clarification, making a connection, making an inference, or asking a question.</a:t>
            </a:r>
            <a:endParaRPr lang="en-US" dirty="0"/>
          </a:p>
        </p:txBody>
      </p:sp>
      <p:pic>
        <p:nvPicPr>
          <p:cNvPr id="4" name="Picture 2" descr="http://d1bile9su2eskg.cloudfront.net/wp-content/uploads/2013/10/1645687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97103" y="474664"/>
            <a:ext cx="1451552" cy="145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359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116" y="0"/>
            <a:ext cx="10515600" cy="715530"/>
          </a:xfrm>
        </p:spPr>
        <p:txBody>
          <a:bodyPr/>
          <a:lstStyle/>
          <a:p>
            <a:r>
              <a:rPr lang="en-US" dirty="0" smtClean="0">
                <a:solidFill>
                  <a:srgbClr val="0033CC"/>
                </a:solidFill>
              </a:rPr>
              <a:t>Productive Dialogue: Talking Sticks</a:t>
            </a:r>
            <a:endParaRPr lang="en-US" dirty="0">
              <a:solidFill>
                <a:srgbClr val="0033CC"/>
              </a:solidFill>
            </a:endParaRPr>
          </a:p>
        </p:txBody>
      </p:sp>
      <p:sp>
        <p:nvSpPr>
          <p:cNvPr id="3" name="Content Placeholder 2"/>
          <p:cNvSpPr>
            <a:spLocks noGrp="1"/>
          </p:cNvSpPr>
          <p:nvPr>
            <p:ph idx="1"/>
          </p:nvPr>
        </p:nvSpPr>
        <p:spPr>
          <a:xfrm>
            <a:off x="1406236" y="1399309"/>
            <a:ext cx="7183582" cy="5001490"/>
          </a:xfrm>
        </p:spPr>
        <p:txBody>
          <a:bodyPr>
            <a:normAutofit lnSpcReduction="10000"/>
          </a:bodyPr>
          <a:lstStyle/>
          <a:p>
            <a:pPr lvl="0">
              <a:buFont typeface="Wingdings" panose="05000000000000000000" pitchFamily="2" charset="2"/>
              <a:buChar char="Ø"/>
            </a:pPr>
            <a:r>
              <a:rPr lang="en-US" dirty="0" smtClean="0">
                <a:solidFill>
                  <a:srgbClr val="0033CC"/>
                </a:solidFill>
              </a:rPr>
              <a:t> </a:t>
            </a:r>
            <a:r>
              <a:rPr lang="en-US" dirty="0" smtClean="0"/>
              <a:t>Designate a pencil or other object as a ‘talking stick,’ and put it in the center of the table.</a:t>
            </a:r>
          </a:p>
          <a:p>
            <a:pPr marL="0" lvl="0" indent="0">
              <a:buNone/>
            </a:pPr>
            <a:endParaRPr lang="en-US" dirty="0"/>
          </a:p>
          <a:p>
            <a:pPr>
              <a:buFont typeface="Wingdings" panose="05000000000000000000" pitchFamily="2" charset="2"/>
              <a:buChar char="Ø"/>
            </a:pPr>
            <a:r>
              <a:rPr lang="en-US" dirty="0" smtClean="0">
                <a:solidFill>
                  <a:srgbClr val="0033CC"/>
                </a:solidFill>
              </a:rPr>
              <a:t> </a:t>
            </a:r>
            <a:r>
              <a:rPr lang="en-US" dirty="0" smtClean="0"/>
              <a:t>To make a comment, a student picks up the talking stick.  </a:t>
            </a:r>
          </a:p>
          <a:p>
            <a:pPr marL="0" lvl="0" indent="0">
              <a:buNone/>
            </a:pPr>
            <a:endParaRPr lang="en-US" dirty="0"/>
          </a:p>
          <a:p>
            <a:pPr lvl="0">
              <a:buFont typeface="Wingdings" panose="05000000000000000000" pitchFamily="2" charset="2"/>
              <a:buChar char="Ø"/>
            </a:pPr>
            <a:r>
              <a:rPr lang="en-US" dirty="0" smtClean="0">
                <a:solidFill>
                  <a:srgbClr val="0033CC"/>
                </a:solidFill>
              </a:rPr>
              <a:t> </a:t>
            </a:r>
            <a:r>
              <a:rPr lang="en-US" dirty="0" smtClean="0"/>
              <a:t>When that student is finished, he or she puts the stick back in the middle and cannot pick it up again until everyone else has had a chance to comment. </a:t>
            </a:r>
          </a:p>
          <a:p>
            <a:pPr marL="0" lvl="0" indent="0">
              <a:buNone/>
            </a:pPr>
            <a:r>
              <a:rPr lang="en-US" dirty="0" smtClean="0"/>
              <a:t> </a:t>
            </a:r>
            <a:endParaRPr lang="en-US" dirty="0"/>
          </a:p>
        </p:txBody>
      </p:sp>
      <p:pic>
        <p:nvPicPr>
          <p:cNvPr id="4" name="Picture 2" descr="http://d1bile9su2eskg.cloudfront.net/wp-content/uploads/2013/10/1645687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08549" y="357765"/>
            <a:ext cx="1451552" cy="145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2315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7625</TotalTime>
  <Words>2437</Words>
  <Application>Microsoft Office PowerPoint</Application>
  <PresentationFormat>Widescreen</PresentationFormat>
  <Paragraphs>202</Paragraphs>
  <Slides>17</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Dialogue Tools for Partners and Small  Groups</vt:lpstr>
      <vt:lpstr>Productive Dialogue: Sharing Observations</vt:lpstr>
      <vt:lpstr>Productive Dialogue: Talk Moves </vt:lpstr>
      <vt:lpstr>Productive Dialogue: Agree/Disagree </vt:lpstr>
      <vt:lpstr>Productive Dialogue: Final Word</vt:lpstr>
      <vt:lpstr>Productive Dialogue: Four Corners</vt:lpstr>
      <vt:lpstr>Productive Dialogue: Paraphrase Passport </vt:lpstr>
      <vt:lpstr>Productive Dialogue: Say Something</vt:lpstr>
      <vt:lpstr>Productive Dialogue: Talking Sticks</vt:lpstr>
      <vt:lpstr>Productive Dialogue: Trade-off</vt:lpstr>
      <vt:lpstr>Productive Dialogue: Think-Pair-Share</vt:lpstr>
      <vt:lpstr>Productive Dialogue: Walkabout</vt:lpstr>
      <vt:lpstr>Dialogue Tools Around Text</vt:lpstr>
      <vt:lpstr>Purposeful Reading: Fishbowl</vt:lpstr>
      <vt:lpstr>Productive Dialogue:  Golden Thread</vt:lpstr>
      <vt:lpstr>Purposeful Reading: Points of View</vt:lpstr>
      <vt:lpstr>Purposeful Reading: Four ‘A’s </vt:lpstr>
    </vt:vector>
  </TitlesOfParts>
  <Company>DJUSD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Productive Dialogue:  Golden Thread</dc:title>
  <dc:creator>Ingrid Salim</dc:creator>
  <cp:lastModifiedBy>Ingrid Salim</cp:lastModifiedBy>
  <cp:revision>29</cp:revision>
  <dcterms:created xsi:type="dcterms:W3CDTF">2016-02-23T17:34:28Z</dcterms:created>
  <dcterms:modified xsi:type="dcterms:W3CDTF">2016-07-19T20:32:47Z</dcterms:modified>
</cp:coreProperties>
</file>