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60"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72514" autoAdjust="0"/>
  </p:normalViewPr>
  <p:slideViewPr>
    <p:cSldViewPr snapToGrid="0">
      <p:cViewPr varScale="1">
        <p:scale>
          <a:sx n="89" d="100"/>
          <a:sy n="89" d="100"/>
        </p:scale>
        <p:origin x="1472" y="5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AAE38B-7902-4C16-86F2-B6585C2ED95F}" type="datetimeFigureOut">
              <a:rPr lang="en-US" smtClean="0"/>
              <a:t>7/14/16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EB0E1D-314A-47A0-ACDB-F4396CB02F7A}" type="slidenum">
              <a:rPr lang="en-US" smtClean="0"/>
              <a:t>‹#›</a:t>
            </a:fld>
            <a:endParaRPr lang="en-US"/>
          </a:p>
        </p:txBody>
      </p:sp>
    </p:spTree>
    <p:extLst>
      <p:ext uri="{BB962C8B-B14F-4D97-AF65-F5344CB8AC3E}">
        <p14:creationId xmlns:p14="http://schemas.microsoft.com/office/powerpoint/2010/main" val="40353164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Peer review</a:t>
            </a:r>
            <a:r>
              <a:rPr lang="en-US" baseline="0" dirty="0" smtClean="0"/>
              <a:t> is a great way to demonstrate the benefits of making one’s thinking visible, and for make students more accountable for their work.  As side benefits, the process can result in cross-pollination of ideas in your classroom in ways that nothing else does.  We’ve often left up work for days and note that students show increasing interest in others’  work over longer periods of time, and are more able to compare and contrast and so improve their own work when they have the ability to go back to the examples over and over.  </a:t>
            </a:r>
          </a:p>
          <a:p>
            <a:endParaRPr lang="en-US" baseline="0" dirty="0" smtClean="0"/>
          </a:p>
          <a:p>
            <a:r>
              <a:rPr lang="en-US" baseline="0" dirty="0" smtClean="0"/>
              <a:t>When they know that their peers will be looking at their work, they tend to take it a bit more seriously.  In younger grades, students seem to benefit more from knowing that others will see their work (and so taking more care in producing it), than in what they gain from looking at others’ work.  In higher grades the feedback itself becomes more precise and so more meaningful, though there is huge variation in these throughout classrooms. </a:t>
            </a:r>
          </a:p>
          <a:p>
            <a:endParaRPr lang="en-US" baseline="0" dirty="0" smtClean="0"/>
          </a:p>
          <a:p>
            <a:r>
              <a:rPr lang="en-US" baseline="0" dirty="0" smtClean="0"/>
              <a:t>In this slide show are a number of strategies for ways of using Peer Review, generally written for a specific task though some are broader.  As you try them in your own classroom you’ll figure out new things to add or tweak as it fits your circumstances.  There are basically four major areas to consider:</a:t>
            </a:r>
          </a:p>
          <a:p>
            <a:endParaRPr lang="en-US" baseline="0" dirty="0" smtClean="0"/>
          </a:p>
          <a:p>
            <a:pPr marL="228600" indent="-228600">
              <a:buAutoNum type="arabicPeriod"/>
            </a:pPr>
            <a:r>
              <a:rPr lang="en-US" baseline="0" dirty="0" smtClean="0"/>
              <a:t>Purpose: Why are they doing this peer review (it might be so that they see other representations, or so that they do take their work seriously, or so that they practice how to write feedback for someone else).  If you can’t article a reason for doing it, don’t. </a:t>
            </a:r>
          </a:p>
          <a:p>
            <a:pPr marL="228600" indent="-228600">
              <a:buAutoNum type="arabicPeriod"/>
            </a:pPr>
            <a:endParaRPr lang="en-US" baseline="0" dirty="0" smtClean="0"/>
          </a:p>
          <a:p>
            <a:pPr marL="228600" indent="-228600">
              <a:buAutoNum type="arabicPeriod"/>
            </a:pPr>
            <a:r>
              <a:rPr lang="en-US" baseline="0" dirty="0" smtClean="0"/>
              <a:t>Logistics:  How will students view work.  Will they move around the room looking at lined up or table work?  Will they exchange with another group?  Will they do a jigsaw? Not only do the logistics depend on the task, but also on the need for variety as well as the time it will take.  A gallery walk is much more quick and efficient, but may be less deep.  It’s good for comparing just one thing, for example.  Also in this category of logistics is how students are recording their feedback.  Sticky tags are convenient and popular, but expensive.  Scrap pieces of paper work just fine, and I’ve seen in-person comments force kids to choose their words more carefully.  Also, writing directly on the board with a coded pen can be effective as well.</a:t>
            </a:r>
          </a:p>
          <a:p>
            <a:pPr marL="228600" indent="-228600">
              <a:buAutoNum type="arabicPeriod"/>
            </a:pPr>
            <a:endParaRPr lang="en-US" baseline="0" dirty="0" smtClean="0"/>
          </a:p>
          <a:p>
            <a:pPr marL="228600" indent="-228600">
              <a:buAutoNum type="arabicPeriod"/>
            </a:pPr>
            <a:r>
              <a:rPr lang="en-US" baseline="0" dirty="0" smtClean="0"/>
              <a:t>Feedback prompt:  Very important for eliciting meaningful feedback.  This could be along the lines of comparing images, looking for similarities and differences, looking for specific responses to the task.  You should always be clear about language you do not expect to see:  anything that is non-specific, critical or harassing, or even joking.  Note that younger grades need practice at this, but as with any skill, the more they engage in it the better they get and the more seriously they take it.  Using terms like Peer Review lends an authenticity that they learn to respect.</a:t>
            </a:r>
          </a:p>
          <a:p>
            <a:pPr marL="228600" indent="-228600">
              <a:buAutoNum type="arabicPeriod"/>
            </a:pPr>
            <a:endParaRPr lang="en-US" baseline="0" dirty="0" smtClean="0"/>
          </a:p>
          <a:p>
            <a:pPr marL="228600" indent="-228600">
              <a:buAutoNum type="arabicPeriod"/>
            </a:pPr>
            <a:r>
              <a:rPr lang="en-US" baseline="0" dirty="0" smtClean="0"/>
              <a:t>Follow-up:  Just like all of us want to DO something with feedback we get, we need to resist the urge to move on after this task and instead allow students a chance to process it.  This can be done in many ways:  a dialogue about what they learned from the feedback, preceding or followed by a writing prompt for their notebooks; if appropriate, a change to revise their own work based on what they saw and feedback they received;  brief reports on what groups changed based on the Review.</a:t>
            </a:r>
            <a:endParaRPr lang="en-US" dirty="0"/>
          </a:p>
        </p:txBody>
      </p:sp>
      <p:sp>
        <p:nvSpPr>
          <p:cNvPr id="4" name="Slide Number Placeholder 3"/>
          <p:cNvSpPr>
            <a:spLocks noGrp="1"/>
          </p:cNvSpPr>
          <p:nvPr>
            <p:ph type="sldNum" sz="quarter" idx="10"/>
          </p:nvPr>
        </p:nvSpPr>
        <p:spPr/>
        <p:txBody>
          <a:bodyPr/>
          <a:lstStyle/>
          <a:p>
            <a:fld id="{E2EB0E1D-314A-47A0-ACDB-F4396CB02F7A}" type="slidenum">
              <a:rPr lang="en-US" smtClean="0"/>
              <a:t>1</a:t>
            </a:fld>
            <a:endParaRPr lang="en-US"/>
          </a:p>
        </p:txBody>
      </p:sp>
    </p:spTree>
    <p:extLst>
      <p:ext uri="{BB962C8B-B14F-4D97-AF65-F5344CB8AC3E}">
        <p14:creationId xmlns:p14="http://schemas.microsoft.com/office/powerpoint/2010/main" val="29019049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most useful aspect of these protocols is in the prompts you devise for students to respond to, as well as having groups pay enough attention to others’ ideas to see what’s good and incorporate those into their own work.  The former of these is in reach of younger students, where as incorporating others’  ideas becomes possible in later grades.  Do what works with your students.</a:t>
            </a:r>
          </a:p>
          <a:p>
            <a:endParaRPr lang="en-US" baseline="0" dirty="0" smtClean="0"/>
          </a:p>
          <a:p>
            <a:r>
              <a:rPr lang="en-US" baseline="0" dirty="0" smtClean="0"/>
              <a:t>To show students what a ‘deeper’  question looks like, you will likely need to model how to do that.  Introducing just a few examples, such as ‘why don’t plants have to eat,’  to ‘why do they need sunlight,’  to ‘what do they do with sunlight.’ (not necessarily in that order).</a:t>
            </a:r>
          </a:p>
          <a:p>
            <a:endParaRPr lang="en-US" baseline="0" dirty="0" smtClean="0"/>
          </a:p>
          <a:p>
            <a:r>
              <a:rPr lang="en-US" baseline="0" dirty="0" smtClean="0"/>
              <a:t>As we’ve worked with these prompts, we’ve discovered that younger students find it easier to identify good work and say why it is good, than to identify not-to-good work (at all) or say why it’s not as strong.  Work up to the latter analysis depending on your students and their levels.</a:t>
            </a:r>
            <a:endParaRPr lang="en-US" dirty="0"/>
          </a:p>
        </p:txBody>
      </p:sp>
      <p:sp>
        <p:nvSpPr>
          <p:cNvPr id="4" name="Slide Number Placeholder 3"/>
          <p:cNvSpPr>
            <a:spLocks noGrp="1"/>
          </p:cNvSpPr>
          <p:nvPr>
            <p:ph type="sldNum" sz="quarter" idx="10"/>
          </p:nvPr>
        </p:nvSpPr>
        <p:spPr/>
        <p:txBody>
          <a:bodyPr/>
          <a:lstStyle/>
          <a:p>
            <a:fld id="{E2EB0E1D-314A-47A0-ACDB-F4396CB02F7A}" type="slidenum">
              <a:rPr lang="en-US" smtClean="0"/>
              <a:t>2</a:t>
            </a:fld>
            <a:endParaRPr lang="en-US"/>
          </a:p>
        </p:txBody>
      </p:sp>
    </p:spTree>
    <p:extLst>
      <p:ext uri="{BB962C8B-B14F-4D97-AF65-F5344CB8AC3E}">
        <p14:creationId xmlns:p14="http://schemas.microsoft.com/office/powerpoint/2010/main" val="23182402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key to each of these peer reviews is really in focusing one group’s attention on someone else’s work and critically evaluating it against some kind of rubric (i.e., the prompts you provide). Consider playing with those prompts, and finding focuses that engage your own students in the process.  We tend to allow for all open-ended responses at the beginning, but then engage the students in dialogue about how useful feedback such as ‘I like this,’  or, ‘they used good colors,’  really is, and how meaningful it is for learning.  </a:t>
            </a:r>
            <a:endParaRPr lang="en-US" dirty="0"/>
          </a:p>
        </p:txBody>
      </p:sp>
      <p:sp>
        <p:nvSpPr>
          <p:cNvPr id="4" name="Slide Number Placeholder 3"/>
          <p:cNvSpPr>
            <a:spLocks noGrp="1"/>
          </p:cNvSpPr>
          <p:nvPr>
            <p:ph type="sldNum" sz="quarter" idx="10"/>
          </p:nvPr>
        </p:nvSpPr>
        <p:spPr/>
        <p:txBody>
          <a:bodyPr/>
          <a:lstStyle/>
          <a:p>
            <a:fld id="{E2EB0E1D-314A-47A0-ACDB-F4396CB02F7A}" type="slidenum">
              <a:rPr lang="en-US" smtClean="0"/>
              <a:t>3</a:t>
            </a:fld>
            <a:endParaRPr lang="en-US"/>
          </a:p>
        </p:txBody>
      </p:sp>
    </p:spTree>
    <p:extLst>
      <p:ext uri="{BB962C8B-B14F-4D97-AF65-F5344CB8AC3E}">
        <p14:creationId xmlns:p14="http://schemas.microsoft.com/office/powerpoint/2010/main" val="40843924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a:t>
            </a:r>
            <a:r>
              <a:rPr lang="en-US" baseline="0" dirty="0" smtClean="0"/>
              <a:t> students become more familiar and comfortable with forms of peer review, you can begin to ask for their ideas of what they should look at, and even for strategies on how to provide that feedback logistically. These prompts came from 5</a:t>
            </a:r>
            <a:r>
              <a:rPr lang="en-US" baseline="30000" dirty="0" smtClean="0"/>
              <a:t>th</a:t>
            </a:r>
            <a:r>
              <a:rPr lang="en-US" baseline="0" dirty="0" smtClean="0"/>
              <a:t> graders.  Some groups thought their should be four prompts or ideas for responding, so each of the four group members could respond to one.  Other groups decided that each person would give feedback on each idea.  Their involvement in the ‘how’  part created more engagement and made the whole activity more meaningful.  It also created more seriousness around both the feedback and what to do with it, so the end products were far deeper and more thoughtful than they would have been.</a:t>
            </a:r>
            <a:endParaRPr lang="en-US" dirty="0"/>
          </a:p>
        </p:txBody>
      </p:sp>
      <p:sp>
        <p:nvSpPr>
          <p:cNvPr id="4" name="Slide Number Placeholder 3"/>
          <p:cNvSpPr>
            <a:spLocks noGrp="1"/>
          </p:cNvSpPr>
          <p:nvPr>
            <p:ph type="sldNum" sz="quarter" idx="10"/>
          </p:nvPr>
        </p:nvSpPr>
        <p:spPr/>
        <p:txBody>
          <a:bodyPr/>
          <a:lstStyle/>
          <a:p>
            <a:fld id="{D0A91BFB-B239-3D43-A230-120466444668}" type="slidenum">
              <a:rPr lang="en-US" smtClean="0"/>
              <a:t>4</a:t>
            </a:fld>
            <a:endParaRPr lang="en-US" dirty="0"/>
          </a:p>
        </p:txBody>
      </p:sp>
    </p:spTree>
    <p:extLst>
      <p:ext uri="{BB962C8B-B14F-4D97-AF65-F5344CB8AC3E}">
        <p14:creationId xmlns:p14="http://schemas.microsoft.com/office/powerpoint/2010/main" val="18507321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Gallery walks can take a variety of forms.  Dry erase boards can be laid out on desks,</a:t>
            </a:r>
            <a:r>
              <a:rPr lang="en-US" baseline="0" dirty="0" smtClean="0"/>
              <a:t> set up on chairs, or against walls.  Chart paper can be taped to walls.  It is useful to use larger surfaces (such as large dry erase boards) for these kinds of tasks, so that they’re easier for everyone to see.</a:t>
            </a:r>
          </a:p>
          <a:p>
            <a:endParaRPr lang="en-US" baseline="0" dirty="0" smtClean="0"/>
          </a:p>
          <a:p>
            <a:r>
              <a:rPr lang="en-US" baseline="0" dirty="0" smtClean="0"/>
              <a:t>When students have tried to work out their sets of ideas about how something works, it is often an opportune time to point out that while people (scientists included) may represent those ideas in different ways, their understandings (models) for pieces fit together in the natural world really will align.  This fact, that the natural world is predictable and does follow natural laws that we humans can decipher underlies the premise that there can be coherence and consistency in the world of science, and is why consensus about a particular model is so important and meaningful </a:t>
            </a:r>
            <a:r>
              <a:rPr lang="en-US" baseline="0" smtClean="0"/>
              <a:t>among scientists.  </a:t>
            </a:r>
            <a:endParaRPr lang="en-US" dirty="0"/>
          </a:p>
        </p:txBody>
      </p:sp>
      <p:sp>
        <p:nvSpPr>
          <p:cNvPr id="4" name="Slide Number Placeholder 3"/>
          <p:cNvSpPr>
            <a:spLocks noGrp="1"/>
          </p:cNvSpPr>
          <p:nvPr>
            <p:ph type="sldNum" sz="quarter" idx="10"/>
          </p:nvPr>
        </p:nvSpPr>
        <p:spPr/>
        <p:txBody>
          <a:bodyPr/>
          <a:lstStyle/>
          <a:p>
            <a:fld id="{E2EB0E1D-314A-47A0-ACDB-F4396CB02F7A}" type="slidenum">
              <a:rPr lang="en-US" smtClean="0"/>
              <a:t>5</a:t>
            </a:fld>
            <a:endParaRPr lang="en-US"/>
          </a:p>
        </p:txBody>
      </p:sp>
    </p:spTree>
    <p:extLst>
      <p:ext uri="{BB962C8B-B14F-4D97-AF65-F5344CB8AC3E}">
        <p14:creationId xmlns:p14="http://schemas.microsoft.com/office/powerpoint/2010/main" val="3172120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0C63BC9-5D57-4662-A428-87BD2EB2736D}" type="datetimeFigureOut">
              <a:rPr lang="en-US" smtClean="0"/>
              <a:t>7/14/16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71EF02-24BF-433E-982A-831F0116AFC1}" type="slidenum">
              <a:rPr lang="en-US" smtClean="0"/>
              <a:t>‹#›</a:t>
            </a:fld>
            <a:endParaRPr lang="en-US"/>
          </a:p>
        </p:txBody>
      </p:sp>
    </p:spTree>
    <p:extLst>
      <p:ext uri="{BB962C8B-B14F-4D97-AF65-F5344CB8AC3E}">
        <p14:creationId xmlns:p14="http://schemas.microsoft.com/office/powerpoint/2010/main" val="2907111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C63BC9-5D57-4662-A428-87BD2EB2736D}" type="datetimeFigureOut">
              <a:rPr lang="en-US" smtClean="0"/>
              <a:t>7/14/16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71EF02-24BF-433E-982A-831F0116AFC1}" type="slidenum">
              <a:rPr lang="en-US" smtClean="0"/>
              <a:t>‹#›</a:t>
            </a:fld>
            <a:endParaRPr lang="en-US"/>
          </a:p>
        </p:txBody>
      </p:sp>
    </p:spTree>
    <p:extLst>
      <p:ext uri="{BB962C8B-B14F-4D97-AF65-F5344CB8AC3E}">
        <p14:creationId xmlns:p14="http://schemas.microsoft.com/office/powerpoint/2010/main" val="2146859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C63BC9-5D57-4662-A428-87BD2EB2736D}" type="datetimeFigureOut">
              <a:rPr lang="en-US" smtClean="0"/>
              <a:t>7/14/16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71EF02-24BF-433E-982A-831F0116AFC1}" type="slidenum">
              <a:rPr lang="en-US" smtClean="0"/>
              <a:t>‹#›</a:t>
            </a:fld>
            <a:endParaRPr lang="en-US"/>
          </a:p>
        </p:txBody>
      </p:sp>
    </p:spTree>
    <p:extLst>
      <p:ext uri="{BB962C8B-B14F-4D97-AF65-F5344CB8AC3E}">
        <p14:creationId xmlns:p14="http://schemas.microsoft.com/office/powerpoint/2010/main" val="3844705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C63BC9-5D57-4662-A428-87BD2EB2736D}" type="datetimeFigureOut">
              <a:rPr lang="en-US" smtClean="0"/>
              <a:t>7/14/16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71EF02-24BF-433E-982A-831F0116AFC1}" type="slidenum">
              <a:rPr lang="en-US" smtClean="0"/>
              <a:t>‹#›</a:t>
            </a:fld>
            <a:endParaRPr lang="en-US"/>
          </a:p>
        </p:txBody>
      </p:sp>
    </p:spTree>
    <p:extLst>
      <p:ext uri="{BB962C8B-B14F-4D97-AF65-F5344CB8AC3E}">
        <p14:creationId xmlns:p14="http://schemas.microsoft.com/office/powerpoint/2010/main" val="3722204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C63BC9-5D57-4662-A428-87BD2EB2736D}" type="datetimeFigureOut">
              <a:rPr lang="en-US" smtClean="0"/>
              <a:t>7/14/16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71EF02-24BF-433E-982A-831F0116AFC1}" type="slidenum">
              <a:rPr lang="en-US" smtClean="0"/>
              <a:t>‹#›</a:t>
            </a:fld>
            <a:endParaRPr lang="en-US"/>
          </a:p>
        </p:txBody>
      </p:sp>
    </p:spTree>
    <p:extLst>
      <p:ext uri="{BB962C8B-B14F-4D97-AF65-F5344CB8AC3E}">
        <p14:creationId xmlns:p14="http://schemas.microsoft.com/office/powerpoint/2010/main" val="2588693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0C63BC9-5D57-4662-A428-87BD2EB2736D}" type="datetimeFigureOut">
              <a:rPr lang="en-US" smtClean="0"/>
              <a:t>7/14/16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71EF02-24BF-433E-982A-831F0116AFC1}" type="slidenum">
              <a:rPr lang="en-US" smtClean="0"/>
              <a:t>‹#›</a:t>
            </a:fld>
            <a:endParaRPr lang="en-US"/>
          </a:p>
        </p:txBody>
      </p:sp>
    </p:spTree>
    <p:extLst>
      <p:ext uri="{BB962C8B-B14F-4D97-AF65-F5344CB8AC3E}">
        <p14:creationId xmlns:p14="http://schemas.microsoft.com/office/powerpoint/2010/main" val="161192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0C63BC9-5D57-4662-A428-87BD2EB2736D}" type="datetimeFigureOut">
              <a:rPr lang="en-US" smtClean="0"/>
              <a:t>7/14/16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71EF02-24BF-433E-982A-831F0116AFC1}" type="slidenum">
              <a:rPr lang="en-US" smtClean="0"/>
              <a:t>‹#›</a:t>
            </a:fld>
            <a:endParaRPr lang="en-US"/>
          </a:p>
        </p:txBody>
      </p:sp>
    </p:spTree>
    <p:extLst>
      <p:ext uri="{BB962C8B-B14F-4D97-AF65-F5344CB8AC3E}">
        <p14:creationId xmlns:p14="http://schemas.microsoft.com/office/powerpoint/2010/main" val="1591726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0C63BC9-5D57-4662-A428-87BD2EB2736D}" type="datetimeFigureOut">
              <a:rPr lang="en-US" smtClean="0"/>
              <a:t>7/14/16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71EF02-24BF-433E-982A-831F0116AFC1}" type="slidenum">
              <a:rPr lang="en-US" smtClean="0"/>
              <a:t>‹#›</a:t>
            </a:fld>
            <a:endParaRPr lang="en-US"/>
          </a:p>
        </p:txBody>
      </p:sp>
    </p:spTree>
    <p:extLst>
      <p:ext uri="{BB962C8B-B14F-4D97-AF65-F5344CB8AC3E}">
        <p14:creationId xmlns:p14="http://schemas.microsoft.com/office/powerpoint/2010/main" val="1843110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C63BC9-5D57-4662-A428-87BD2EB2736D}" type="datetimeFigureOut">
              <a:rPr lang="en-US" smtClean="0"/>
              <a:t>7/14/16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71EF02-24BF-433E-982A-831F0116AFC1}" type="slidenum">
              <a:rPr lang="en-US" smtClean="0"/>
              <a:t>‹#›</a:t>
            </a:fld>
            <a:endParaRPr lang="en-US"/>
          </a:p>
        </p:txBody>
      </p:sp>
    </p:spTree>
    <p:extLst>
      <p:ext uri="{BB962C8B-B14F-4D97-AF65-F5344CB8AC3E}">
        <p14:creationId xmlns:p14="http://schemas.microsoft.com/office/powerpoint/2010/main" val="2645018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C63BC9-5D57-4662-A428-87BD2EB2736D}" type="datetimeFigureOut">
              <a:rPr lang="en-US" smtClean="0"/>
              <a:t>7/14/16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71EF02-24BF-433E-982A-831F0116AFC1}" type="slidenum">
              <a:rPr lang="en-US" smtClean="0"/>
              <a:t>‹#›</a:t>
            </a:fld>
            <a:endParaRPr lang="en-US"/>
          </a:p>
        </p:txBody>
      </p:sp>
    </p:spTree>
    <p:extLst>
      <p:ext uri="{BB962C8B-B14F-4D97-AF65-F5344CB8AC3E}">
        <p14:creationId xmlns:p14="http://schemas.microsoft.com/office/powerpoint/2010/main" val="822990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C63BC9-5D57-4662-A428-87BD2EB2736D}" type="datetimeFigureOut">
              <a:rPr lang="en-US" smtClean="0"/>
              <a:t>7/14/16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71EF02-24BF-433E-982A-831F0116AFC1}" type="slidenum">
              <a:rPr lang="en-US" smtClean="0"/>
              <a:t>‹#›</a:t>
            </a:fld>
            <a:endParaRPr lang="en-US"/>
          </a:p>
        </p:txBody>
      </p:sp>
    </p:spTree>
    <p:extLst>
      <p:ext uri="{BB962C8B-B14F-4D97-AF65-F5344CB8AC3E}">
        <p14:creationId xmlns:p14="http://schemas.microsoft.com/office/powerpoint/2010/main" val="185651749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C63BC9-5D57-4662-A428-87BD2EB2736D}" type="datetimeFigureOut">
              <a:rPr lang="en-US" smtClean="0"/>
              <a:t>7/14/16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71EF02-24BF-433E-982A-831F0116AFC1}" type="slidenum">
              <a:rPr lang="en-US" smtClean="0"/>
              <a:t>‹#›</a:t>
            </a:fld>
            <a:endParaRPr lang="en-US"/>
          </a:p>
        </p:txBody>
      </p:sp>
    </p:spTree>
    <p:extLst>
      <p:ext uri="{BB962C8B-B14F-4D97-AF65-F5344CB8AC3E}">
        <p14:creationId xmlns:p14="http://schemas.microsoft.com/office/powerpoint/2010/main" val="34969969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68380" y="189916"/>
            <a:ext cx="9144000" cy="1097547"/>
          </a:xfrm>
        </p:spPr>
        <p:txBody>
          <a:bodyPr/>
          <a:lstStyle/>
          <a:p>
            <a:r>
              <a:rPr lang="en-US" b="1" dirty="0" smtClean="0">
                <a:solidFill>
                  <a:srgbClr val="00B050"/>
                </a:solidFill>
              </a:rPr>
              <a:t>Peer Review Strategies</a:t>
            </a:r>
            <a:endParaRPr lang="en-US" b="1" dirty="0">
              <a:solidFill>
                <a:srgbClr val="00B050"/>
              </a:solidFill>
            </a:endParaRPr>
          </a:p>
        </p:txBody>
      </p:sp>
      <p:sp>
        <p:nvSpPr>
          <p:cNvPr id="3" name="Subtitle 2"/>
          <p:cNvSpPr>
            <a:spLocks noGrp="1"/>
          </p:cNvSpPr>
          <p:nvPr>
            <p:ph type="subTitle" idx="1"/>
          </p:nvPr>
        </p:nvSpPr>
        <p:spPr/>
        <p:txBody>
          <a:bodyPr/>
          <a:lstStyle/>
          <a:p>
            <a:endParaRPr lang="en-US" dirty="0"/>
          </a:p>
        </p:txBody>
      </p:sp>
      <p:pic>
        <p:nvPicPr>
          <p:cNvPr id="5" name="Picture 2" descr="https://s3.amazonaws.com/lowres.cartoonstock.com/science-chemistry-chemists-laboratory-scientists-sciences-aban883_low.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8237" y="1528666"/>
            <a:ext cx="5777163" cy="46795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45113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s://meds.queensu.ca/blog/undergraduate/wp-content/uploads/2015/06/shutterstock_green-growth_71322319.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43440" y="5207602"/>
            <a:ext cx="3876510" cy="146837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679965" y="473408"/>
            <a:ext cx="10515600" cy="535421"/>
          </a:xfrm>
        </p:spPr>
        <p:txBody>
          <a:bodyPr>
            <a:normAutofit fontScale="90000"/>
          </a:bodyPr>
          <a:lstStyle/>
          <a:p>
            <a:pPr algn="ctr"/>
            <a:r>
              <a:rPr lang="en-US" b="1" dirty="0" smtClean="0">
                <a:solidFill>
                  <a:srgbClr val="00B050"/>
                </a:solidFill>
              </a:rPr>
              <a:t>Questions ?</a:t>
            </a:r>
            <a:endParaRPr lang="en-US" b="1" dirty="0">
              <a:solidFill>
                <a:srgbClr val="00B050"/>
              </a:solidFill>
            </a:endParaRPr>
          </a:p>
        </p:txBody>
      </p:sp>
      <p:sp>
        <p:nvSpPr>
          <p:cNvPr id="3" name="Content Placeholder 2"/>
          <p:cNvSpPr>
            <a:spLocks noGrp="1"/>
          </p:cNvSpPr>
          <p:nvPr>
            <p:ph idx="1"/>
          </p:nvPr>
        </p:nvSpPr>
        <p:spPr>
          <a:xfrm>
            <a:off x="1028700" y="1165240"/>
            <a:ext cx="9006183" cy="4351338"/>
          </a:xfrm>
        </p:spPr>
        <p:txBody>
          <a:bodyPr>
            <a:normAutofit fontScale="92500" lnSpcReduction="10000"/>
          </a:bodyPr>
          <a:lstStyle/>
          <a:p>
            <a:pPr>
              <a:buFont typeface="Wingdings" panose="05000000000000000000" pitchFamily="2" charset="2"/>
              <a:buChar char="v"/>
            </a:pPr>
            <a:r>
              <a:rPr lang="en-US" dirty="0" smtClean="0">
                <a:solidFill>
                  <a:srgbClr val="00B050"/>
                </a:solidFill>
              </a:rPr>
              <a:t> </a:t>
            </a:r>
            <a:r>
              <a:rPr lang="en-US" dirty="0" smtClean="0"/>
              <a:t>Exchange your board with one other group.</a:t>
            </a:r>
          </a:p>
          <a:p>
            <a:pPr>
              <a:buFont typeface="Wingdings" panose="05000000000000000000" pitchFamily="2" charset="2"/>
              <a:buChar char="v"/>
            </a:pPr>
            <a:endParaRPr lang="en-US" dirty="0"/>
          </a:p>
          <a:p>
            <a:pPr>
              <a:buFont typeface="Wingdings" panose="05000000000000000000" pitchFamily="2" charset="2"/>
              <a:buChar char="v"/>
            </a:pPr>
            <a:r>
              <a:rPr lang="en-US" dirty="0" smtClean="0">
                <a:solidFill>
                  <a:srgbClr val="00B050"/>
                </a:solidFill>
              </a:rPr>
              <a:t> </a:t>
            </a:r>
            <a:r>
              <a:rPr lang="en-US" dirty="0" smtClean="0"/>
              <a:t>Study that group’s work.  On a sticky tag note at least one that you think is an especially good question and </a:t>
            </a:r>
            <a:r>
              <a:rPr lang="en-US" i="1" dirty="0" smtClean="0"/>
              <a:t>why</a:t>
            </a:r>
            <a:r>
              <a:rPr lang="en-US" dirty="0" smtClean="0"/>
              <a:t>.</a:t>
            </a:r>
          </a:p>
          <a:p>
            <a:pPr>
              <a:buFont typeface="Wingdings" panose="05000000000000000000" pitchFamily="2" charset="2"/>
              <a:buChar char="v"/>
            </a:pPr>
            <a:endParaRPr lang="en-US" dirty="0"/>
          </a:p>
          <a:p>
            <a:pPr>
              <a:buFont typeface="Wingdings" panose="05000000000000000000" pitchFamily="2" charset="2"/>
              <a:buChar char="v"/>
            </a:pPr>
            <a:r>
              <a:rPr lang="en-US" dirty="0">
                <a:solidFill>
                  <a:srgbClr val="00B050"/>
                </a:solidFill>
              </a:rPr>
              <a:t> </a:t>
            </a:r>
            <a:r>
              <a:rPr lang="en-US" dirty="0" smtClean="0"/>
              <a:t>Write at least ONE additional question in response to one of their questions (i.e., take it to another level).</a:t>
            </a:r>
          </a:p>
          <a:p>
            <a:pPr>
              <a:buFont typeface="Wingdings" panose="05000000000000000000" pitchFamily="2" charset="2"/>
              <a:buChar char="v"/>
            </a:pPr>
            <a:endParaRPr lang="en-US" dirty="0"/>
          </a:p>
          <a:p>
            <a:pPr>
              <a:buFont typeface="Wingdings" panose="05000000000000000000" pitchFamily="2" charset="2"/>
              <a:buChar char="v"/>
            </a:pPr>
            <a:r>
              <a:rPr lang="en-US" dirty="0" smtClean="0">
                <a:solidFill>
                  <a:srgbClr val="00B050"/>
                </a:solidFill>
              </a:rPr>
              <a:t> </a:t>
            </a:r>
            <a:r>
              <a:rPr lang="en-US" dirty="0" smtClean="0"/>
              <a:t>Figure out how to add at least one of their questions to yours, or to revise one of your questions based on what theirs.  </a:t>
            </a:r>
            <a:endParaRPr lang="en-US" dirty="0"/>
          </a:p>
          <a:p>
            <a:pPr marL="0" indent="0">
              <a:buNone/>
            </a:pPr>
            <a:endParaRPr lang="en-US" dirty="0"/>
          </a:p>
        </p:txBody>
      </p:sp>
    </p:spTree>
    <p:extLst>
      <p:ext uri="{BB962C8B-B14F-4D97-AF65-F5344CB8AC3E}">
        <p14:creationId xmlns:p14="http://schemas.microsoft.com/office/powerpoint/2010/main" val="3874967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50" y="271926"/>
            <a:ext cx="7886700" cy="1325563"/>
          </a:xfrm>
        </p:spPr>
        <p:txBody>
          <a:bodyPr>
            <a:normAutofit fontScale="90000"/>
          </a:bodyPr>
          <a:lstStyle/>
          <a:p>
            <a:pPr marL="571500" indent="-571500" algn="ctr">
              <a:buFont typeface="Arial" panose="020B0604020202020204" pitchFamily="34" charset="0"/>
              <a:buChar char="•"/>
            </a:pPr>
            <a:r>
              <a:rPr lang="en-US" sz="4000" dirty="0" smtClean="0">
                <a:solidFill>
                  <a:srgbClr val="00B050"/>
                </a:solidFill>
                <a:latin typeface="+mn-lt"/>
                <a:cs typeface="Aparajita" panose="020B0604020202020204" pitchFamily="34" charset="0"/>
              </a:rPr>
              <a:t>Explanations: Peer Exchange5666666666666621000000000000000000000000000000000000000000000000000000000000000000000000000000011241121111111111111111111111111ZZZZZZZZZZ65555555555555555555555555555555555984</a:t>
            </a:r>
            <a:br>
              <a:rPr lang="en-US" sz="4000" dirty="0" smtClean="0">
                <a:solidFill>
                  <a:srgbClr val="00B050"/>
                </a:solidFill>
                <a:latin typeface="+mn-lt"/>
                <a:cs typeface="Aparajita" panose="020B0604020202020204" pitchFamily="34" charset="0"/>
              </a:rPr>
            </a:br>
            <a:r>
              <a:rPr lang="en-US" sz="4000" dirty="0">
                <a:solidFill>
                  <a:srgbClr val="00B050"/>
                </a:solidFill>
                <a:latin typeface="+mn-lt"/>
                <a:cs typeface="Aparajita" panose="020B0604020202020204" pitchFamily="34" charset="0"/>
              </a:rPr>
              <a:t/>
            </a:r>
            <a:br>
              <a:rPr lang="en-US" sz="4000" dirty="0">
                <a:solidFill>
                  <a:srgbClr val="00B050"/>
                </a:solidFill>
                <a:latin typeface="+mn-lt"/>
                <a:cs typeface="Aparajita" panose="020B0604020202020204" pitchFamily="34" charset="0"/>
              </a:rPr>
            </a:br>
            <a:r>
              <a:rPr lang="en-US" sz="4000" dirty="0" smtClean="0">
                <a:solidFill>
                  <a:srgbClr val="00B050"/>
                </a:solidFill>
                <a:latin typeface="+mn-lt"/>
                <a:cs typeface="Aparajita" panose="020B0604020202020204" pitchFamily="34" charset="0"/>
              </a:rPr>
              <a:t/>
            </a:r>
            <a:br>
              <a:rPr lang="en-US" sz="4000" dirty="0" smtClean="0">
                <a:solidFill>
                  <a:srgbClr val="00B050"/>
                </a:solidFill>
                <a:latin typeface="+mn-lt"/>
                <a:cs typeface="Aparajita" panose="020B0604020202020204" pitchFamily="34" charset="0"/>
              </a:rPr>
            </a:br>
            <a:r>
              <a:rPr lang="en-US" sz="4000" dirty="0">
                <a:solidFill>
                  <a:srgbClr val="00B050"/>
                </a:solidFill>
                <a:latin typeface="+mn-lt"/>
                <a:cs typeface="Aparajita" panose="020B0604020202020204" pitchFamily="34" charset="0"/>
              </a:rPr>
              <a:t/>
            </a:r>
            <a:br>
              <a:rPr lang="en-US" sz="4000" dirty="0">
                <a:solidFill>
                  <a:srgbClr val="00B050"/>
                </a:solidFill>
                <a:latin typeface="+mn-lt"/>
                <a:cs typeface="Aparajita" panose="020B0604020202020204" pitchFamily="34" charset="0"/>
              </a:rPr>
            </a:br>
            <a:r>
              <a:rPr lang="en-US" sz="4000" dirty="0" smtClean="0">
                <a:solidFill>
                  <a:srgbClr val="00B050"/>
                </a:solidFill>
                <a:latin typeface="+mn-lt"/>
                <a:cs typeface="Aparajita" panose="020B0604020202020204" pitchFamily="34" charset="0"/>
              </a:rPr>
              <a:t/>
            </a:r>
            <a:br>
              <a:rPr lang="en-US" sz="4000" dirty="0" smtClean="0">
                <a:solidFill>
                  <a:srgbClr val="00B050"/>
                </a:solidFill>
                <a:latin typeface="+mn-lt"/>
                <a:cs typeface="Aparajita" panose="020B0604020202020204" pitchFamily="34" charset="0"/>
              </a:rPr>
            </a:br>
            <a:r>
              <a:rPr lang="en-US" sz="4000" dirty="0">
                <a:solidFill>
                  <a:srgbClr val="00B050"/>
                </a:solidFill>
                <a:latin typeface="+mn-lt"/>
                <a:cs typeface="Aparajita" panose="020B0604020202020204" pitchFamily="34" charset="0"/>
              </a:rPr>
              <a:t/>
            </a:r>
            <a:br>
              <a:rPr lang="en-US" sz="4000" dirty="0">
                <a:solidFill>
                  <a:srgbClr val="00B050"/>
                </a:solidFill>
                <a:latin typeface="+mn-lt"/>
                <a:cs typeface="Aparajita" panose="020B0604020202020204" pitchFamily="34" charset="0"/>
              </a:rPr>
            </a:br>
            <a:r>
              <a:rPr lang="en-US" sz="4000" dirty="0" smtClean="0">
                <a:solidFill>
                  <a:srgbClr val="00B050"/>
                </a:solidFill>
                <a:latin typeface="+mn-lt"/>
                <a:cs typeface="Aparajita" panose="020B0604020202020204" pitchFamily="34" charset="0"/>
              </a:rPr>
              <a:t/>
            </a:r>
            <a:br>
              <a:rPr lang="en-US" sz="4000" dirty="0" smtClean="0">
                <a:solidFill>
                  <a:srgbClr val="00B050"/>
                </a:solidFill>
                <a:latin typeface="+mn-lt"/>
                <a:cs typeface="Aparajita" panose="020B0604020202020204" pitchFamily="34" charset="0"/>
              </a:rPr>
            </a:br>
            <a:r>
              <a:rPr lang="en-US" sz="4000" dirty="0">
                <a:solidFill>
                  <a:srgbClr val="00B050"/>
                </a:solidFill>
                <a:latin typeface="+mn-lt"/>
                <a:cs typeface="Aparajita" panose="020B0604020202020204" pitchFamily="34" charset="0"/>
              </a:rPr>
              <a:t/>
            </a:r>
            <a:br>
              <a:rPr lang="en-US" sz="4000" dirty="0">
                <a:solidFill>
                  <a:srgbClr val="00B050"/>
                </a:solidFill>
                <a:latin typeface="+mn-lt"/>
                <a:cs typeface="Aparajita" panose="020B0604020202020204" pitchFamily="34" charset="0"/>
              </a:rPr>
            </a:br>
            <a:r>
              <a:rPr lang="en-US" sz="4000" dirty="0" smtClean="0">
                <a:solidFill>
                  <a:srgbClr val="00B050"/>
                </a:solidFill>
                <a:latin typeface="+mn-lt"/>
                <a:cs typeface="Aparajita" panose="020B0604020202020204" pitchFamily="34" charset="0"/>
              </a:rPr>
              <a:t/>
            </a:r>
            <a:br>
              <a:rPr lang="en-US" sz="4000" dirty="0" smtClean="0">
                <a:solidFill>
                  <a:srgbClr val="00B050"/>
                </a:solidFill>
                <a:latin typeface="+mn-lt"/>
                <a:cs typeface="Aparajita" panose="020B0604020202020204" pitchFamily="34" charset="0"/>
              </a:rPr>
            </a:br>
            <a:r>
              <a:rPr lang="en-US" sz="4000" dirty="0">
                <a:solidFill>
                  <a:srgbClr val="00B050"/>
                </a:solidFill>
                <a:latin typeface="+mn-lt"/>
                <a:cs typeface="Aparajita" panose="020B0604020202020204" pitchFamily="34" charset="0"/>
              </a:rPr>
              <a:t/>
            </a:r>
            <a:br>
              <a:rPr lang="en-US" sz="4000" dirty="0">
                <a:solidFill>
                  <a:srgbClr val="00B050"/>
                </a:solidFill>
                <a:latin typeface="+mn-lt"/>
                <a:cs typeface="Aparajita" panose="020B0604020202020204" pitchFamily="34" charset="0"/>
              </a:rPr>
            </a:br>
            <a:r>
              <a:rPr lang="en-US" sz="4000" dirty="0" smtClean="0">
                <a:solidFill>
                  <a:srgbClr val="00B050"/>
                </a:solidFill>
                <a:latin typeface="+mn-lt"/>
                <a:cs typeface="Aparajita" panose="020B0604020202020204" pitchFamily="34" charset="0"/>
              </a:rPr>
              <a:t/>
            </a:r>
            <a:br>
              <a:rPr lang="en-US" sz="4000" dirty="0" smtClean="0">
                <a:solidFill>
                  <a:srgbClr val="00B050"/>
                </a:solidFill>
                <a:latin typeface="+mn-lt"/>
                <a:cs typeface="Aparajita" panose="020B0604020202020204" pitchFamily="34" charset="0"/>
              </a:rPr>
            </a:br>
            <a:r>
              <a:rPr lang="en-US" sz="4000" dirty="0">
                <a:solidFill>
                  <a:srgbClr val="00B050"/>
                </a:solidFill>
                <a:latin typeface="+mn-lt"/>
                <a:cs typeface="Aparajita" panose="020B0604020202020204" pitchFamily="34" charset="0"/>
              </a:rPr>
              <a:t/>
            </a:r>
            <a:br>
              <a:rPr lang="en-US" sz="4000" dirty="0">
                <a:solidFill>
                  <a:srgbClr val="00B050"/>
                </a:solidFill>
                <a:latin typeface="+mn-lt"/>
                <a:cs typeface="Aparajita" panose="020B0604020202020204" pitchFamily="34" charset="0"/>
              </a:rPr>
            </a:br>
            <a:r>
              <a:rPr lang="en-US" sz="4000" dirty="0" smtClean="0">
                <a:solidFill>
                  <a:srgbClr val="00B050"/>
                </a:solidFill>
                <a:latin typeface="+mn-lt"/>
                <a:cs typeface="Aparajita" panose="020B0604020202020204" pitchFamily="34" charset="0"/>
              </a:rPr>
              <a:t/>
            </a:r>
            <a:br>
              <a:rPr lang="en-US" sz="4000" dirty="0" smtClean="0">
                <a:solidFill>
                  <a:srgbClr val="00B050"/>
                </a:solidFill>
                <a:latin typeface="+mn-lt"/>
                <a:cs typeface="Aparajita" panose="020B0604020202020204" pitchFamily="34" charset="0"/>
              </a:rPr>
            </a:br>
            <a:r>
              <a:rPr lang="en-US" sz="4000" dirty="0">
                <a:solidFill>
                  <a:srgbClr val="00B050"/>
                </a:solidFill>
                <a:latin typeface="+mn-lt"/>
                <a:cs typeface="Aparajita" panose="020B0604020202020204" pitchFamily="34" charset="0"/>
              </a:rPr>
              <a:t/>
            </a:r>
            <a:br>
              <a:rPr lang="en-US" sz="4000" dirty="0">
                <a:solidFill>
                  <a:srgbClr val="00B050"/>
                </a:solidFill>
                <a:latin typeface="+mn-lt"/>
                <a:cs typeface="Aparajita" panose="020B0604020202020204" pitchFamily="34" charset="0"/>
              </a:rPr>
            </a:br>
            <a:r>
              <a:rPr lang="en-US" smtClean="0">
                <a:solidFill>
                  <a:srgbClr val="00B050"/>
                </a:solidFill>
                <a:latin typeface="+mn-lt"/>
                <a:cs typeface="Aparajita" panose="020B0604020202020204" pitchFamily="34" charset="0"/>
              </a:rPr>
              <a:t>Explanation </a:t>
            </a:r>
            <a:r>
              <a:rPr lang="en-US" smtClean="0">
                <a:solidFill>
                  <a:srgbClr val="00B050"/>
                </a:solidFill>
                <a:latin typeface="+mn-lt"/>
                <a:cs typeface="Aparajita" panose="020B0604020202020204" pitchFamily="34" charset="0"/>
              </a:rPr>
              <a:t>Evaluation</a:t>
            </a:r>
            <a:r>
              <a:rPr lang="en-US" dirty="0" smtClean="0">
                <a:solidFill>
                  <a:srgbClr val="00B050"/>
                </a:solidFill>
                <a:latin typeface="+mn-lt"/>
                <a:cs typeface="Aparajita" panose="020B0604020202020204" pitchFamily="34" charset="0"/>
              </a:rPr>
              <a:t/>
            </a:r>
            <a:br>
              <a:rPr lang="en-US" dirty="0" smtClean="0">
                <a:solidFill>
                  <a:srgbClr val="00B050"/>
                </a:solidFill>
                <a:latin typeface="+mn-lt"/>
                <a:cs typeface="Aparajita" panose="020B0604020202020204" pitchFamily="34" charset="0"/>
              </a:rPr>
            </a:br>
            <a:r>
              <a:rPr lang="en-US" dirty="0">
                <a:solidFill>
                  <a:srgbClr val="00B050"/>
                </a:solidFill>
                <a:latin typeface="+mn-lt"/>
                <a:cs typeface="Aparajita" panose="020B0604020202020204" pitchFamily="34" charset="0"/>
              </a:rPr>
              <a:t/>
            </a:r>
            <a:br>
              <a:rPr lang="en-US" dirty="0">
                <a:solidFill>
                  <a:srgbClr val="00B050"/>
                </a:solidFill>
                <a:latin typeface="+mn-lt"/>
                <a:cs typeface="Aparajita" panose="020B0604020202020204" pitchFamily="34" charset="0"/>
              </a:rPr>
            </a:br>
            <a:r>
              <a:rPr lang="en-US" sz="4000" dirty="0" smtClean="0">
                <a:solidFill>
                  <a:srgbClr val="00B050"/>
                </a:solidFill>
                <a:latin typeface="+mn-lt"/>
                <a:cs typeface="Aparajita" panose="020B0604020202020204" pitchFamily="34" charset="0"/>
              </a:rPr>
              <a:t/>
            </a:r>
            <a:br>
              <a:rPr lang="en-US" sz="4000" dirty="0" smtClean="0">
                <a:solidFill>
                  <a:srgbClr val="00B050"/>
                </a:solidFill>
                <a:latin typeface="+mn-lt"/>
                <a:cs typeface="Aparajita" panose="020B0604020202020204" pitchFamily="34" charset="0"/>
              </a:rPr>
            </a:br>
            <a:r>
              <a:rPr lang="en-US" sz="4000" dirty="0">
                <a:solidFill>
                  <a:srgbClr val="00B050"/>
                </a:solidFill>
                <a:latin typeface="+mn-lt"/>
                <a:cs typeface="Aparajita" panose="020B0604020202020204" pitchFamily="34" charset="0"/>
              </a:rPr>
              <a:t/>
            </a:r>
            <a:br>
              <a:rPr lang="en-US" sz="4000" dirty="0">
                <a:solidFill>
                  <a:srgbClr val="00B050"/>
                </a:solidFill>
                <a:latin typeface="+mn-lt"/>
                <a:cs typeface="Aparajita" panose="020B0604020202020204" pitchFamily="34" charset="0"/>
              </a:rPr>
            </a:br>
            <a:r>
              <a:rPr lang="en-US" sz="4000" dirty="0" smtClean="0">
                <a:solidFill>
                  <a:srgbClr val="00B050"/>
                </a:solidFill>
                <a:latin typeface="+mn-lt"/>
                <a:cs typeface="Aparajita" panose="020B0604020202020204" pitchFamily="34" charset="0"/>
              </a:rPr>
              <a:t/>
            </a:r>
            <a:br>
              <a:rPr lang="en-US" sz="4000" dirty="0" smtClean="0">
                <a:solidFill>
                  <a:srgbClr val="00B050"/>
                </a:solidFill>
                <a:latin typeface="+mn-lt"/>
                <a:cs typeface="Aparajita" panose="020B0604020202020204" pitchFamily="34" charset="0"/>
              </a:rPr>
            </a:br>
            <a:r>
              <a:rPr lang="en-US" sz="4000" dirty="0">
                <a:solidFill>
                  <a:srgbClr val="00B050"/>
                </a:solidFill>
                <a:latin typeface="+mn-lt"/>
                <a:cs typeface="Aparajita" panose="020B0604020202020204" pitchFamily="34" charset="0"/>
              </a:rPr>
              <a:t/>
            </a:r>
            <a:br>
              <a:rPr lang="en-US" sz="4000" dirty="0">
                <a:solidFill>
                  <a:srgbClr val="00B050"/>
                </a:solidFill>
                <a:latin typeface="+mn-lt"/>
                <a:cs typeface="Aparajita" panose="020B0604020202020204" pitchFamily="34" charset="0"/>
              </a:rPr>
            </a:br>
            <a:r>
              <a:rPr lang="en-US" sz="4000" dirty="0" smtClean="0">
                <a:solidFill>
                  <a:srgbClr val="00B050"/>
                </a:solidFill>
                <a:latin typeface="+mn-lt"/>
                <a:cs typeface="Aparajita" panose="020B0604020202020204" pitchFamily="34" charset="0"/>
              </a:rPr>
              <a:t/>
            </a:r>
            <a:br>
              <a:rPr lang="en-US" sz="4000" dirty="0" smtClean="0">
                <a:solidFill>
                  <a:srgbClr val="00B050"/>
                </a:solidFill>
                <a:latin typeface="+mn-lt"/>
                <a:cs typeface="Aparajita" panose="020B0604020202020204" pitchFamily="34" charset="0"/>
              </a:rPr>
            </a:br>
            <a:r>
              <a:rPr lang="en-US" sz="4000" dirty="0">
                <a:solidFill>
                  <a:srgbClr val="00B050"/>
                </a:solidFill>
                <a:latin typeface="+mn-lt"/>
                <a:cs typeface="Aparajita" panose="020B0604020202020204" pitchFamily="34" charset="0"/>
              </a:rPr>
              <a:t/>
            </a:r>
            <a:br>
              <a:rPr lang="en-US" sz="4000" dirty="0">
                <a:solidFill>
                  <a:srgbClr val="00B050"/>
                </a:solidFill>
                <a:latin typeface="+mn-lt"/>
                <a:cs typeface="Aparajita" panose="020B0604020202020204" pitchFamily="34" charset="0"/>
              </a:rPr>
            </a:br>
            <a:r>
              <a:rPr lang="en-US" sz="4000" dirty="0" smtClean="0">
                <a:solidFill>
                  <a:srgbClr val="00B050"/>
                </a:solidFill>
                <a:latin typeface="+mn-lt"/>
                <a:cs typeface="Aparajita" panose="020B0604020202020204" pitchFamily="34" charset="0"/>
              </a:rPr>
              <a:t/>
            </a:r>
            <a:br>
              <a:rPr lang="en-US" sz="4000" dirty="0" smtClean="0">
                <a:solidFill>
                  <a:srgbClr val="00B050"/>
                </a:solidFill>
                <a:latin typeface="+mn-lt"/>
                <a:cs typeface="Aparajita" panose="020B0604020202020204" pitchFamily="34" charset="0"/>
              </a:rPr>
            </a:br>
            <a:r>
              <a:rPr lang="en-US" sz="4000" dirty="0">
                <a:solidFill>
                  <a:srgbClr val="00B050"/>
                </a:solidFill>
                <a:latin typeface="+mn-lt"/>
                <a:cs typeface="Aparajita" panose="020B0604020202020204" pitchFamily="34" charset="0"/>
              </a:rPr>
              <a:t/>
            </a:r>
            <a:br>
              <a:rPr lang="en-US" sz="4000" dirty="0">
                <a:solidFill>
                  <a:srgbClr val="00B050"/>
                </a:solidFill>
                <a:latin typeface="+mn-lt"/>
                <a:cs typeface="Aparajita" panose="020B0604020202020204" pitchFamily="34" charset="0"/>
              </a:rPr>
            </a:br>
            <a:r>
              <a:rPr lang="en-US" sz="4000" dirty="0" smtClean="0">
                <a:solidFill>
                  <a:srgbClr val="00B050"/>
                </a:solidFill>
                <a:latin typeface="+mn-lt"/>
                <a:cs typeface="Aparajita" panose="020B0604020202020204" pitchFamily="34" charset="0"/>
              </a:rPr>
              <a:t/>
            </a:r>
            <a:br>
              <a:rPr lang="en-US" sz="4000" dirty="0" smtClean="0">
                <a:solidFill>
                  <a:srgbClr val="00B050"/>
                </a:solidFill>
                <a:latin typeface="+mn-lt"/>
                <a:cs typeface="Aparajita" panose="020B0604020202020204" pitchFamily="34" charset="0"/>
              </a:rPr>
            </a:br>
            <a:r>
              <a:rPr lang="en-US" sz="4000" dirty="0">
                <a:solidFill>
                  <a:srgbClr val="00B050"/>
                </a:solidFill>
                <a:latin typeface="+mn-lt"/>
                <a:cs typeface="Aparajita" panose="020B0604020202020204" pitchFamily="34" charset="0"/>
              </a:rPr>
              <a:t/>
            </a:r>
            <a:br>
              <a:rPr lang="en-US" sz="4000" dirty="0">
                <a:solidFill>
                  <a:srgbClr val="00B050"/>
                </a:solidFill>
                <a:latin typeface="+mn-lt"/>
                <a:cs typeface="Aparajita" panose="020B0604020202020204" pitchFamily="34" charset="0"/>
              </a:rPr>
            </a:br>
            <a:r>
              <a:rPr lang="en-US" sz="4000" dirty="0" smtClean="0">
                <a:solidFill>
                  <a:srgbClr val="00B050"/>
                </a:solidFill>
                <a:latin typeface="+mn-lt"/>
                <a:cs typeface="Aparajita" panose="020B0604020202020204" pitchFamily="34" charset="0"/>
              </a:rPr>
              <a:t/>
            </a:r>
            <a:br>
              <a:rPr lang="en-US" sz="4000" dirty="0" smtClean="0">
                <a:solidFill>
                  <a:srgbClr val="00B050"/>
                </a:solidFill>
                <a:latin typeface="+mn-lt"/>
                <a:cs typeface="Aparajita" panose="020B0604020202020204" pitchFamily="34" charset="0"/>
              </a:rPr>
            </a:br>
            <a:r>
              <a:rPr lang="en-US" sz="4000" dirty="0">
                <a:solidFill>
                  <a:srgbClr val="00B050"/>
                </a:solidFill>
                <a:latin typeface="+mn-lt"/>
                <a:cs typeface="Aparajita" panose="020B0604020202020204" pitchFamily="34" charset="0"/>
              </a:rPr>
              <a:t/>
            </a:r>
            <a:br>
              <a:rPr lang="en-US" sz="4000" dirty="0">
                <a:solidFill>
                  <a:srgbClr val="00B050"/>
                </a:solidFill>
                <a:latin typeface="+mn-lt"/>
                <a:cs typeface="Aparajita" panose="020B0604020202020204" pitchFamily="34" charset="0"/>
              </a:rPr>
            </a:br>
            <a:r>
              <a:rPr lang="en-US" sz="4000" dirty="0" smtClean="0">
                <a:solidFill>
                  <a:srgbClr val="00B050"/>
                </a:solidFill>
                <a:latin typeface="+mn-lt"/>
                <a:cs typeface="Aparajita" panose="020B0604020202020204" pitchFamily="34" charset="0"/>
              </a:rPr>
              <a:t/>
            </a:r>
            <a:br>
              <a:rPr lang="en-US" sz="4000" dirty="0" smtClean="0">
                <a:solidFill>
                  <a:srgbClr val="00B050"/>
                </a:solidFill>
                <a:latin typeface="+mn-lt"/>
                <a:cs typeface="Aparajita" panose="020B0604020202020204" pitchFamily="34" charset="0"/>
              </a:rPr>
            </a:br>
            <a:r>
              <a:rPr lang="en-US" sz="4000" dirty="0">
                <a:solidFill>
                  <a:srgbClr val="00B050"/>
                </a:solidFill>
                <a:latin typeface="+mn-lt"/>
                <a:cs typeface="Aparajita" panose="020B0604020202020204" pitchFamily="34" charset="0"/>
              </a:rPr>
              <a:t/>
            </a:r>
            <a:br>
              <a:rPr lang="en-US" sz="4000" dirty="0">
                <a:solidFill>
                  <a:srgbClr val="00B050"/>
                </a:solidFill>
                <a:latin typeface="+mn-lt"/>
                <a:cs typeface="Aparajita" panose="020B0604020202020204" pitchFamily="34" charset="0"/>
              </a:rPr>
            </a:br>
            <a:r>
              <a:rPr lang="en-US" sz="4000" dirty="0" smtClean="0">
                <a:solidFill>
                  <a:srgbClr val="00B050"/>
                </a:solidFill>
                <a:latin typeface="+mn-lt"/>
                <a:cs typeface="Aparajita" panose="020B0604020202020204" pitchFamily="34" charset="0"/>
              </a:rPr>
              <a:t/>
            </a:r>
            <a:br>
              <a:rPr lang="en-US" sz="4000" dirty="0" smtClean="0">
                <a:solidFill>
                  <a:srgbClr val="00B050"/>
                </a:solidFill>
                <a:latin typeface="+mn-lt"/>
                <a:cs typeface="Aparajita" panose="020B0604020202020204" pitchFamily="34" charset="0"/>
              </a:rPr>
            </a:br>
            <a:r>
              <a:rPr lang="en-US" sz="4000" dirty="0">
                <a:solidFill>
                  <a:srgbClr val="00B050"/>
                </a:solidFill>
                <a:latin typeface="+mn-lt"/>
                <a:cs typeface="Aparajita" panose="020B0604020202020204" pitchFamily="34" charset="0"/>
              </a:rPr>
              <a:t/>
            </a:r>
            <a:br>
              <a:rPr lang="en-US" sz="4000" dirty="0">
                <a:solidFill>
                  <a:srgbClr val="00B050"/>
                </a:solidFill>
                <a:latin typeface="+mn-lt"/>
                <a:cs typeface="Aparajita" panose="020B0604020202020204" pitchFamily="34" charset="0"/>
              </a:rPr>
            </a:br>
            <a:r>
              <a:rPr lang="en-US" sz="4000" dirty="0" smtClean="0">
                <a:solidFill>
                  <a:srgbClr val="00B050"/>
                </a:solidFill>
                <a:latin typeface="+mn-lt"/>
                <a:cs typeface="Aparajita" panose="020B0604020202020204" pitchFamily="34" charset="0"/>
              </a:rPr>
              <a:t/>
            </a:r>
            <a:br>
              <a:rPr lang="en-US" sz="4000" dirty="0" smtClean="0">
                <a:solidFill>
                  <a:srgbClr val="00B050"/>
                </a:solidFill>
                <a:latin typeface="+mn-lt"/>
                <a:cs typeface="Aparajita" panose="020B0604020202020204" pitchFamily="34" charset="0"/>
              </a:rPr>
            </a:br>
            <a:r>
              <a:rPr lang="en-US" sz="4000" dirty="0">
                <a:solidFill>
                  <a:srgbClr val="00B050"/>
                </a:solidFill>
                <a:latin typeface="+mn-lt"/>
                <a:cs typeface="Aparajita" panose="020B0604020202020204" pitchFamily="34" charset="0"/>
              </a:rPr>
              <a:t/>
            </a:r>
            <a:br>
              <a:rPr lang="en-US" sz="4000" dirty="0">
                <a:solidFill>
                  <a:srgbClr val="00B050"/>
                </a:solidFill>
                <a:latin typeface="+mn-lt"/>
                <a:cs typeface="Aparajita" panose="020B0604020202020204" pitchFamily="34" charset="0"/>
              </a:rPr>
            </a:br>
            <a:r>
              <a:rPr lang="en-US" sz="4000" dirty="0" smtClean="0">
                <a:solidFill>
                  <a:srgbClr val="00B050"/>
                </a:solidFill>
                <a:latin typeface="+mn-lt"/>
                <a:cs typeface="Aparajita" panose="020B0604020202020204" pitchFamily="34" charset="0"/>
              </a:rPr>
              <a:t/>
            </a:r>
            <a:br>
              <a:rPr lang="en-US" sz="4000" dirty="0" smtClean="0">
                <a:solidFill>
                  <a:srgbClr val="00B050"/>
                </a:solidFill>
                <a:latin typeface="+mn-lt"/>
                <a:cs typeface="Aparajita" panose="020B0604020202020204" pitchFamily="34" charset="0"/>
              </a:rPr>
            </a:br>
            <a:endParaRPr lang="en-US" sz="4000" i="1" dirty="0">
              <a:solidFill>
                <a:srgbClr val="00B050"/>
              </a:solidFill>
              <a:latin typeface="+mn-lt"/>
              <a:cs typeface="Aparajita" panose="020B0604020202020204" pitchFamily="34" charset="0"/>
            </a:endParaRPr>
          </a:p>
        </p:txBody>
      </p:sp>
      <p:sp>
        <p:nvSpPr>
          <p:cNvPr id="3" name="Content Placeholder 2"/>
          <p:cNvSpPr>
            <a:spLocks noGrp="1"/>
          </p:cNvSpPr>
          <p:nvPr>
            <p:ph idx="1"/>
          </p:nvPr>
        </p:nvSpPr>
        <p:spPr>
          <a:xfrm>
            <a:off x="661737" y="1597489"/>
            <a:ext cx="9209171" cy="4995277"/>
          </a:xfrm>
        </p:spPr>
        <p:txBody>
          <a:bodyPr>
            <a:normAutofit/>
          </a:bodyPr>
          <a:lstStyle/>
          <a:p>
            <a:pPr>
              <a:buFont typeface="Wingdings" panose="05000000000000000000" pitchFamily="2" charset="2"/>
              <a:buChar char="v"/>
            </a:pPr>
            <a:r>
              <a:rPr lang="en-US" sz="3200" dirty="0">
                <a:solidFill>
                  <a:srgbClr val="00B050"/>
                </a:solidFill>
                <a:latin typeface="Aparajita" panose="020B0604020202020204" pitchFamily="34" charset="0"/>
                <a:cs typeface="Aparajita" panose="020B0604020202020204" pitchFamily="34" charset="0"/>
              </a:rPr>
              <a:t> </a:t>
            </a:r>
            <a:r>
              <a:rPr lang="en-US" dirty="0">
                <a:cs typeface="Aparajita" panose="020B0604020202020204" pitchFamily="34" charset="0"/>
              </a:rPr>
              <a:t>Rotate to another group to evaluate their </a:t>
            </a:r>
            <a:r>
              <a:rPr lang="en-US" dirty="0" smtClean="0">
                <a:cs typeface="Aparajita" panose="020B0604020202020204" pitchFamily="34" charset="0"/>
              </a:rPr>
              <a:t>explanation. </a:t>
            </a:r>
            <a:endParaRPr lang="en-US" dirty="0">
              <a:cs typeface="Aparajita" panose="020B0604020202020204" pitchFamily="34" charset="0"/>
            </a:endParaRPr>
          </a:p>
          <a:p>
            <a:pPr marL="0" indent="0">
              <a:buNone/>
            </a:pPr>
            <a:endParaRPr lang="en-US" dirty="0">
              <a:cs typeface="Aparajita" panose="020B0604020202020204" pitchFamily="34" charset="0"/>
            </a:endParaRPr>
          </a:p>
          <a:p>
            <a:pPr>
              <a:buFont typeface="Wingdings" panose="05000000000000000000" pitchFamily="2" charset="2"/>
              <a:buChar char="v"/>
            </a:pPr>
            <a:r>
              <a:rPr lang="en-US" dirty="0">
                <a:solidFill>
                  <a:srgbClr val="00B050"/>
                </a:solidFill>
                <a:cs typeface="Aparajita" panose="020B0604020202020204" pitchFamily="34" charset="0"/>
              </a:rPr>
              <a:t> </a:t>
            </a:r>
            <a:r>
              <a:rPr lang="en-US" dirty="0">
                <a:solidFill>
                  <a:srgbClr val="0000FF"/>
                </a:solidFill>
                <a:cs typeface="Aparajita" panose="020B0604020202020204" pitchFamily="34" charset="0"/>
              </a:rPr>
              <a:t> </a:t>
            </a:r>
            <a:r>
              <a:rPr lang="en-US" dirty="0">
                <a:cs typeface="Aparajita" panose="020B0604020202020204" pitchFamily="34" charset="0"/>
              </a:rPr>
              <a:t>Comment, using one sticky tag per group, on </a:t>
            </a:r>
          </a:p>
          <a:p>
            <a:pPr marL="0" indent="0">
              <a:buNone/>
            </a:pPr>
            <a:r>
              <a:rPr lang="en-US" dirty="0" smtClean="0">
                <a:cs typeface="Aparajita" panose="020B0604020202020204" pitchFamily="34" charset="0"/>
              </a:rPr>
              <a:t> </a:t>
            </a:r>
            <a:endParaRPr lang="en-US" dirty="0">
              <a:cs typeface="Aparajita" panose="020B0604020202020204" pitchFamily="34" charset="0"/>
            </a:endParaRPr>
          </a:p>
          <a:p>
            <a:pPr lvl="1">
              <a:buFont typeface="Wingdings" panose="05000000000000000000" pitchFamily="2" charset="2"/>
              <a:buChar char="§"/>
            </a:pPr>
            <a:r>
              <a:rPr lang="en-US" sz="2800" dirty="0" smtClean="0">
                <a:cs typeface="Aparajita" panose="020B0604020202020204" pitchFamily="34" charset="0"/>
              </a:rPr>
              <a:t>What makes sense to you in their explanation?</a:t>
            </a:r>
          </a:p>
          <a:p>
            <a:pPr lvl="1">
              <a:buFont typeface="Wingdings" panose="05000000000000000000" pitchFamily="2" charset="2"/>
              <a:buChar char="§"/>
            </a:pPr>
            <a:r>
              <a:rPr lang="en-US" sz="2800" dirty="0" smtClean="0">
                <a:cs typeface="Aparajita" panose="020B0604020202020204" pitchFamily="34" charset="0"/>
              </a:rPr>
              <a:t>What needs clarifying in their explanation?</a:t>
            </a:r>
          </a:p>
          <a:p>
            <a:pPr lvl="1">
              <a:buFont typeface="Wingdings" panose="05000000000000000000" pitchFamily="2" charset="2"/>
              <a:buChar char="§"/>
            </a:pPr>
            <a:r>
              <a:rPr lang="en-US" sz="2800" dirty="0" smtClean="0">
                <a:cs typeface="Aparajita" panose="020B0604020202020204" pitchFamily="34" charset="0"/>
              </a:rPr>
              <a:t>Are you persuaded by their response, and why or why not?</a:t>
            </a:r>
          </a:p>
          <a:p>
            <a:pPr marL="457200" lvl="1" indent="0">
              <a:buNone/>
            </a:pPr>
            <a:endParaRPr lang="en-US" sz="2800" dirty="0" smtClean="0">
              <a:solidFill>
                <a:schemeClr val="bg1"/>
              </a:solidFill>
              <a:cs typeface="Aparajita" panose="020B0604020202020204" pitchFamily="34" charset="0"/>
            </a:endParaRPr>
          </a:p>
          <a:p>
            <a:pPr>
              <a:buFont typeface="Wingdings" panose="05000000000000000000" pitchFamily="2" charset="2"/>
              <a:buChar char="v"/>
            </a:pPr>
            <a:r>
              <a:rPr lang="en-US" dirty="0" smtClean="0">
                <a:solidFill>
                  <a:srgbClr val="00B050"/>
                </a:solidFill>
                <a:cs typeface="Aparajita" panose="020B0604020202020204" pitchFamily="34" charset="0"/>
              </a:rPr>
              <a:t> </a:t>
            </a:r>
            <a:r>
              <a:rPr lang="en-US" dirty="0" smtClean="0">
                <a:cs typeface="Aparajita" panose="020B0604020202020204" pitchFamily="34" charset="0"/>
              </a:rPr>
              <a:t>Revise </a:t>
            </a:r>
            <a:r>
              <a:rPr lang="en-US" dirty="0">
                <a:cs typeface="Aparajita" panose="020B0604020202020204" pitchFamily="34" charset="0"/>
              </a:rPr>
              <a:t>your </a:t>
            </a:r>
            <a:r>
              <a:rPr lang="en-US" dirty="0" smtClean="0">
                <a:cs typeface="Aparajita" panose="020B0604020202020204" pitchFamily="34" charset="0"/>
              </a:rPr>
              <a:t>own board from the comments you received</a:t>
            </a:r>
            <a:endParaRPr lang="en-US" dirty="0">
              <a:cs typeface="Aparajita" panose="020B0604020202020204" pitchFamily="34" charset="0"/>
            </a:endParaRPr>
          </a:p>
          <a:p>
            <a:pPr marL="0" indent="0">
              <a:buNone/>
            </a:pPr>
            <a:endParaRPr lang="en-US" dirty="0"/>
          </a:p>
        </p:txBody>
      </p:sp>
      <p:pic>
        <p:nvPicPr>
          <p:cNvPr id="2050" name="Picture 2" descr="http://images.freeimages.com/images/premium/previews/4568/4568104-sticky-notes-on-cork-board.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27050"/>
          <a:stretch/>
        </p:blipFill>
        <p:spPr bwMode="auto">
          <a:xfrm>
            <a:off x="8906717" y="398883"/>
            <a:ext cx="2607504" cy="10368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13155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0979" y="0"/>
            <a:ext cx="4852737" cy="1325563"/>
          </a:xfrm>
        </p:spPr>
        <p:txBody>
          <a:bodyPr>
            <a:normAutofit/>
          </a:bodyPr>
          <a:lstStyle/>
          <a:p>
            <a:pPr algn="ctr"/>
            <a:r>
              <a:rPr lang="en-US" sz="4000" dirty="0" smtClean="0">
                <a:solidFill>
                  <a:srgbClr val="00B050"/>
                </a:solidFill>
                <a:latin typeface="Aparajita" panose="020B0604020202020204" pitchFamily="34" charset="0"/>
                <a:cs typeface="Aparajita" panose="020B0604020202020204" pitchFamily="34" charset="0"/>
              </a:rPr>
              <a:t>Model Musings</a:t>
            </a:r>
            <a:endParaRPr lang="en-US" sz="4000" dirty="0">
              <a:solidFill>
                <a:srgbClr val="00B050"/>
              </a:solidFill>
              <a:latin typeface="Aparajita" panose="020B0604020202020204" pitchFamily="34" charset="0"/>
              <a:cs typeface="Aparajita" panose="020B0604020202020204" pitchFamily="34" charset="0"/>
            </a:endParaRPr>
          </a:p>
        </p:txBody>
      </p:sp>
      <p:sp>
        <p:nvSpPr>
          <p:cNvPr id="3" name="Content Placeholder 2"/>
          <p:cNvSpPr>
            <a:spLocks noGrp="1"/>
          </p:cNvSpPr>
          <p:nvPr>
            <p:ph idx="1"/>
          </p:nvPr>
        </p:nvSpPr>
        <p:spPr>
          <a:xfrm>
            <a:off x="952500" y="1123951"/>
            <a:ext cx="10877550" cy="5429250"/>
          </a:xfrm>
        </p:spPr>
        <p:txBody>
          <a:bodyPr>
            <a:normAutofit fontScale="77500" lnSpcReduction="20000"/>
          </a:bodyPr>
          <a:lstStyle/>
          <a:p>
            <a:pPr>
              <a:buFont typeface="Wingdings" panose="05000000000000000000" pitchFamily="2" charset="2"/>
              <a:buChar char="v"/>
            </a:pPr>
            <a:r>
              <a:rPr lang="en-US" dirty="0" smtClean="0">
                <a:solidFill>
                  <a:srgbClr val="00B050"/>
                </a:solidFill>
              </a:rPr>
              <a:t> </a:t>
            </a:r>
            <a:r>
              <a:rPr lang="en-US" sz="3300" dirty="0" smtClean="0"/>
              <a:t>Pass your </a:t>
            </a:r>
            <a:r>
              <a:rPr lang="en-US" sz="3300" dirty="0"/>
              <a:t>model </a:t>
            </a:r>
            <a:r>
              <a:rPr lang="en-US" sz="3300" dirty="0" smtClean="0"/>
              <a:t>to one or more groups, according to your teacher’s instructions.</a:t>
            </a:r>
          </a:p>
          <a:p>
            <a:pPr marL="0" indent="0">
              <a:buNone/>
            </a:pPr>
            <a:endParaRPr lang="en-US" sz="3300" dirty="0"/>
          </a:p>
          <a:p>
            <a:pPr>
              <a:buFont typeface="Wingdings" panose="05000000000000000000" pitchFamily="2" charset="2"/>
              <a:buChar char="v"/>
            </a:pPr>
            <a:r>
              <a:rPr lang="en-US" sz="3300" dirty="0" smtClean="0">
                <a:solidFill>
                  <a:srgbClr val="00B050"/>
                </a:solidFill>
              </a:rPr>
              <a:t> </a:t>
            </a:r>
            <a:r>
              <a:rPr lang="en-US" sz="3300" dirty="0" smtClean="0"/>
              <a:t>Use  up to four </a:t>
            </a:r>
            <a:r>
              <a:rPr lang="en-US" sz="3300" dirty="0"/>
              <a:t>sticky notes to provide </a:t>
            </a:r>
            <a:r>
              <a:rPr lang="en-US" sz="3300" dirty="0" smtClean="0"/>
              <a:t>the following feedback:</a:t>
            </a:r>
            <a:endParaRPr lang="en-US" sz="3300" dirty="0"/>
          </a:p>
          <a:p>
            <a:pPr lvl="1">
              <a:buFont typeface="Wingdings" panose="05000000000000000000" pitchFamily="2" charset="2"/>
              <a:buChar char="§"/>
            </a:pPr>
            <a:r>
              <a:rPr lang="en-US" sz="3300" dirty="0" smtClean="0"/>
              <a:t> Ask </a:t>
            </a:r>
            <a:r>
              <a:rPr lang="en-US" sz="3300" dirty="0"/>
              <a:t>for clarification of </a:t>
            </a:r>
            <a:r>
              <a:rPr lang="en-US" sz="3300" dirty="0" smtClean="0"/>
              <a:t>ideas</a:t>
            </a:r>
          </a:p>
          <a:p>
            <a:pPr lvl="1">
              <a:buFont typeface="Wingdings" panose="05000000000000000000" pitchFamily="2" charset="2"/>
              <a:buChar char="§"/>
            </a:pPr>
            <a:r>
              <a:rPr lang="en-US" sz="3300" dirty="0"/>
              <a:t> </a:t>
            </a:r>
            <a:r>
              <a:rPr lang="en-US" sz="3300" dirty="0" smtClean="0"/>
              <a:t>Build </a:t>
            </a:r>
            <a:r>
              <a:rPr lang="en-US" sz="3300" dirty="0"/>
              <a:t>on and add </a:t>
            </a:r>
            <a:r>
              <a:rPr lang="en-US" sz="3300" dirty="0" smtClean="0"/>
              <a:t>ideas</a:t>
            </a:r>
          </a:p>
          <a:p>
            <a:pPr lvl="1">
              <a:buFont typeface="Wingdings" panose="05000000000000000000" pitchFamily="2" charset="2"/>
              <a:buChar char="§"/>
            </a:pPr>
            <a:r>
              <a:rPr lang="en-US" sz="3300" dirty="0" smtClean="0"/>
              <a:t>Agree </a:t>
            </a:r>
            <a:r>
              <a:rPr lang="en-US" sz="3300" dirty="0"/>
              <a:t>with and praise </a:t>
            </a:r>
            <a:r>
              <a:rPr lang="en-US" sz="3300" dirty="0" smtClean="0"/>
              <a:t>ideas</a:t>
            </a:r>
          </a:p>
          <a:p>
            <a:pPr lvl="1">
              <a:buFont typeface="Wingdings" panose="05000000000000000000" pitchFamily="2" charset="2"/>
              <a:buChar char="§"/>
            </a:pPr>
            <a:r>
              <a:rPr lang="en-US" sz="3300" dirty="0"/>
              <a:t> </a:t>
            </a:r>
            <a:r>
              <a:rPr lang="en-US" sz="3300" dirty="0" smtClean="0"/>
              <a:t>Comment on how well thinking is made visible</a:t>
            </a:r>
          </a:p>
          <a:p>
            <a:pPr lvl="1">
              <a:buFont typeface="Wingdings" panose="05000000000000000000" pitchFamily="2" charset="2"/>
              <a:buChar char="§"/>
            </a:pPr>
            <a:endParaRPr lang="en-US" sz="3300" dirty="0" smtClean="0"/>
          </a:p>
          <a:p>
            <a:pPr>
              <a:buFont typeface="Wingdings" panose="05000000000000000000" pitchFamily="2" charset="2"/>
              <a:buChar char="v"/>
            </a:pPr>
            <a:r>
              <a:rPr lang="en-US" sz="3300" dirty="0" smtClean="0">
                <a:solidFill>
                  <a:srgbClr val="00B050"/>
                </a:solidFill>
              </a:rPr>
              <a:t> </a:t>
            </a:r>
            <a:r>
              <a:rPr lang="en-US" sz="3300" dirty="0" smtClean="0"/>
              <a:t>When finished with the rotations, return to your own board and discuss the clarity and usefulness of the feedback you received, and use what you can.  </a:t>
            </a:r>
          </a:p>
          <a:p>
            <a:pPr>
              <a:buFont typeface="Wingdings" panose="05000000000000000000" pitchFamily="2" charset="2"/>
              <a:buChar char="v"/>
            </a:pPr>
            <a:endParaRPr lang="en-US" sz="3300" dirty="0"/>
          </a:p>
          <a:p>
            <a:pPr>
              <a:buFont typeface="Wingdings" panose="05000000000000000000" pitchFamily="2" charset="2"/>
              <a:buChar char="v"/>
            </a:pPr>
            <a:r>
              <a:rPr lang="en-US" sz="3300" dirty="0" smtClean="0">
                <a:solidFill>
                  <a:srgbClr val="00B050"/>
                </a:solidFill>
              </a:rPr>
              <a:t> </a:t>
            </a:r>
            <a:r>
              <a:rPr lang="en-US" sz="3300" dirty="0" smtClean="0"/>
              <a:t>Have a class conversation about the usefulness of the evaluation, as well as of the feedback groups received. Brainstorm ways for improving the feedback.</a:t>
            </a:r>
            <a:endParaRPr lang="en-US" sz="3300" dirty="0"/>
          </a:p>
          <a:p>
            <a:pPr marL="457200" lvl="1" indent="0">
              <a:buNone/>
            </a:pPr>
            <a:endParaRPr lang="en-US" sz="3000" dirty="0"/>
          </a:p>
          <a:p>
            <a:pPr marL="457200" lvl="1" indent="0">
              <a:buNone/>
            </a:pPr>
            <a:endParaRPr lang="en-US" dirty="0" smtClean="0"/>
          </a:p>
        </p:txBody>
      </p:sp>
    </p:spTree>
    <p:extLst>
      <p:ext uri="{BB962C8B-B14F-4D97-AF65-F5344CB8AC3E}">
        <p14:creationId xmlns:p14="http://schemas.microsoft.com/office/powerpoint/2010/main" val="14792288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normAutofit/>
          </a:bodyPr>
          <a:lstStyle/>
          <a:p>
            <a:pPr algn="ctr"/>
            <a:r>
              <a:rPr lang="en-US" sz="4000" dirty="0" smtClean="0">
                <a:solidFill>
                  <a:srgbClr val="00B050"/>
                </a:solidFill>
              </a:rPr>
              <a:t>Gallery Walk</a:t>
            </a:r>
            <a:endParaRPr lang="en-US" sz="4000" dirty="0">
              <a:solidFill>
                <a:srgbClr val="00B050"/>
              </a:solidFill>
            </a:endParaRPr>
          </a:p>
        </p:txBody>
      </p:sp>
      <p:sp>
        <p:nvSpPr>
          <p:cNvPr id="3" name="Content Placeholder 2"/>
          <p:cNvSpPr>
            <a:spLocks noGrp="1"/>
          </p:cNvSpPr>
          <p:nvPr>
            <p:ph idx="1"/>
          </p:nvPr>
        </p:nvSpPr>
        <p:spPr>
          <a:xfrm>
            <a:off x="514350" y="1325562"/>
            <a:ext cx="11106150" cy="5265737"/>
          </a:xfrm>
        </p:spPr>
        <p:txBody>
          <a:bodyPr>
            <a:normAutofit fontScale="92500"/>
          </a:bodyPr>
          <a:lstStyle/>
          <a:p>
            <a:pPr>
              <a:buFont typeface="Wingdings" panose="05000000000000000000" pitchFamily="2" charset="2"/>
              <a:buChar char="v"/>
            </a:pPr>
            <a:r>
              <a:rPr lang="en-US" dirty="0" smtClean="0">
                <a:solidFill>
                  <a:srgbClr val="00B050"/>
                </a:solidFill>
              </a:rPr>
              <a:t> </a:t>
            </a:r>
            <a:r>
              <a:rPr lang="en-US" dirty="0" smtClean="0"/>
              <a:t>After completing work, situate it so that people can see it.</a:t>
            </a:r>
          </a:p>
          <a:p>
            <a:pPr>
              <a:buFont typeface="Wingdings" panose="05000000000000000000" pitchFamily="2" charset="2"/>
              <a:buChar char="v"/>
            </a:pPr>
            <a:endParaRPr lang="en-US" dirty="0"/>
          </a:p>
          <a:p>
            <a:pPr>
              <a:buFont typeface="Wingdings" panose="05000000000000000000" pitchFamily="2" charset="2"/>
              <a:buChar char="v"/>
            </a:pPr>
            <a:r>
              <a:rPr lang="en-US" dirty="0" smtClean="0">
                <a:solidFill>
                  <a:srgbClr val="00B050"/>
                </a:solidFill>
              </a:rPr>
              <a:t> </a:t>
            </a:r>
            <a:r>
              <a:rPr lang="en-US" dirty="0" smtClean="0"/>
              <a:t>Look at all the products, then choose three to focus on.  You might be drawn to ones that seem to be complex, or extra clear, or missing the mark. </a:t>
            </a:r>
          </a:p>
          <a:p>
            <a:pPr>
              <a:buFont typeface="Wingdings" panose="05000000000000000000" pitchFamily="2" charset="2"/>
              <a:buChar char="v"/>
            </a:pPr>
            <a:endParaRPr lang="en-US" dirty="0"/>
          </a:p>
          <a:p>
            <a:pPr>
              <a:buFont typeface="Wingdings" panose="05000000000000000000" pitchFamily="2" charset="2"/>
              <a:buChar char="v"/>
            </a:pPr>
            <a:r>
              <a:rPr lang="en-US" dirty="0" smtClean="0">
                <a:solidFill>
                  <a:srgbClr val="00B050"/>
                </a:solidFill>
              </a:rPr>
              <a:t> </a:t>
            </a:r>
            <a:r>
              <a:rPr lang="en-US" dirty="0" smtClean="0"/>
              <a:t>Write a sticky tag that says WHY you focused on this one, what you particularly think works, and any suggestions you have for helping that group make their thinking more visible. </a:t>
            </a:r>
          </a:p>
          <a:p>
            <a:pPr>
              <a:buFont typeface="Wingdings" panose="05000000000000000000" pitchFamily="2" charset="2"/>
              <a:buChar char="v"/>
            </a:pPr>
            <a:endParaRPr lang="en-US" dirty="0"/>
          </a:p>
          <a:p>
            <a:pPr>
              <a:buFont typeface="Wingdings" panose="05000000000000000000" pitchFamily="2" charset="2"/>
              <a:buChar char="v"/>
            </a:pPr>
            <a:r>
              <a:rPr lang="en-US" dirty="0" smtClean="0">
                <a:solidFill>
                  <a:srgbClr val="00B050"/>
                </a:solidFill>
              </a:rPr>
              <a:t> </a:t>
            </a:r>
            <a:r>
              <a:rPr lang="en-US" dirty="0" smtClean="0"/>
              <a:t>Have a class discussion about similarities and differences in models, as well as questions people have about what others are thinking.  Make suggestions about the steps in investigations or research. </a:t>
            </a:r>
          </a:p>
          <a:p>
            <a:endParaRPr lang="en-US" dirty="0"/>
          </a:p>
          <a:p>
            <a:endParaRPr lang="en-US" dirty="0"/>
          </a:p>
        </p:txBody>
      </p:sp>
    </p:spTree>
    <p:extLst>
      <p:ext uri="{BB962C8B-B14F-4D97-AF65-F5344CB8AC3E}">
        <p14:creationId xmlns:p14="http://schemas.microsoft.com/office/powerpoint/2010/main" val="18991359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11807</TotalTime>
  <Words>1658</Words>
  <Application>Microsoft Macintosh PowerPoint</Application>
  <PresentationFormat>Widescreen</PresentationFormat>
  <Paragraphs>67</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Aparajita</vt:lpstr>
      <vt:lpstr>Arial</vt:lpstr>
      <vt:lpstr>Calibri</vt:lpstr>
      <vt:lpstr>Calibri Light</vt:lpstr>
      <vt:lpstr>Wingdings</vt:lpstr>
      <vt:lpstr>Office Theme</vt:lpstr>
      <vt:lpstr>Peer Review Strategies</vt:lpstr>
      <vt:lpstr>Questions ?</vt:lpstr>
      <vt:lpstr>Explanations: Peer Exchange5666666666666621000000000000000000000000000000000000000000000000000000000000000000000000000000011241121111111111111111111111111ZZZZZZZZZZ65555555555555555555555555555555555984              Explanation Evaluation                     </vt:lpstr>
      <vt:lpstr>Model Musings</vt:lpstr>
      <vt:lpstr>Gallery Walk</vt:lpstr>
    </vt:vector>
  </TitlesOfParts>
  <LinksUpToDate>false</LinksUpToDate>
  <SharedDoc>false</SharedDoc>
  <HyperlinksChanged>false</HyperlinksChanged>
  <AppVersion>15.0024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Peer Review Strategies</dc:title>
  <dc:creator>Ingrid Salim</dc:creator>
  <cp:lastModifiedBy>Abraham S Lo</cp:lastModifiedBy>
  <cp:revision>20</cp:revision>
  <dcterms:created xsi:type="dcterms:W3CDTF">2016-07-05T19:56:57Z</dcterms:created>
  <dcterms:modified xsi:type="dcterms:W3CDTF">2016-07-14T17:44:45Z</dcterms:modified>
</cp:coreProperties>
</file>