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E2538-B073-49CD-BD5E-17B95897EBA8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EC0AD-194F-4B74-8265-457866584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4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a set of 4 graphs to each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C0AD-194F-4B74-8265-4578665849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the two scenarios of what could </a:t>
            </a:r>
            <a:r>
              <a:rPr lang="en-US" smtClean="0"/>
              <a:t>have happened to the herd of deer.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EC0AD-194F-4B74-8265-4578665849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2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7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4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9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3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CAE8-83B7-4EB9-B1CF-1852D928D69F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6066-6B22-4E95-A6E2-10EBF4D0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1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Lesson of the Kaibab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7625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1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400" y="781050"/>
            <a:ext cx="7391400" cy="501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5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0" y="304800"/>
            <a:ext cx="74676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4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200" y="561974"/>
            <a:ext cx="7391400" cy="5381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5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4953000"/>
            <a:ext cx="8153400" cy="13716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Small Group Discussion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648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b="1" dirty="0" smtClean="0"/>
              <a:t>Which graph best tells the story of the data about the deer on the Kaibab Plateau?</a:t>
            </a:r>
          </a:p>
          <a:p>
            <a:pPr marL="0" indent="0">
              <a:buNone/>
            </a:pPr>
            <a:r>
              <a:rPr lang="en-US" sz="3900" b="1" dirty="0" smtClean="0"/>
              <a:t>Each person takes a turn and tells what graph is best and why it is best.</a:t>
            </a:r>
          </a:p>
          <a:p>
            <a:pPr marL="0" indent="0">
              <a:buNone/>
            </a:pPr>
            <a:endParaRPr lang="en-US" sz="3900" b="1" dirty="0" smtClean="0"/>
          </a:p>
          <a:p>
            <a:pPr marL="0" indent="0">
              <a:buNone/>
            </a:pPr>
            <a:r>
              <a:rPr lang="en-US" sz="3900" b="1" dirty="0" smtClean="0"/>
              <a:t>I think graph _____ best fits the data because ________________________.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02" y="381001"/>
            <a:ext cx="1390898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Which Story Fits the Data?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3820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We will read the two stories.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Prompt: Which </a:t>
            </a:r>
            <a:r>
              <a:rPr lang="en-US" sz="3600" b="1" dirty="0" smtClean="0"/>
              <a:t>story would result in the data we have seen in the table and the graph</a:t>
            </a:r>
            <a:r>
              <a:rPr lang="en-US" sz="3600" b="1" dirty="0" smtClean="0"/>
              <a:t>?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In </a:t>
            </a:r>
            <a:r>
              <a:rPr lang="en-US" sz="3600" b="1" dirty="0" smtClean="0"/>
              <a:t>your table </a:t>
            </a:r>
            <a:r>
              <a:rPr lang="en-US" sz="3600" b="1" dirty="0" smtClean="0"/>
              <a:t>groups, decide on a claim.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Use the claim/evidence/reasoning chart to help you provide evidence to support your claim as to which story is supported by the data chart. </a:t>
            </a:r>
          </a:p>
        </p:txBody>
      </p:sp>
    </p:spTree>
    <p:extLst>
      <p:ext uri="{BB962C8B-B14F-4D97-AF65-F5344CB8AC3E}">
        <p14:creationId xmlns:p14="http://schemas.microsoft.com/office/powerpoint/2010/main" val="18598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Lesson of the Kaibab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Look at the data table. </a:t>
            </a:r>
          </a:p>
          <a:p>
            <a:pPr marL="0" indent="0">
              <a:buNone/>
            </a:pPr>
            <a:r>
              <a:rPr lang="en-US" sz="4000" dirty="0" smtClean="0"/>
              <a:t>In your group, answer the following questions.(Go around the table, with each person answering a question. If you can’t think of an answer, ask someone in your group to help you with the answer.)</a:t>
            </a:r>
          </a:p>
        </p:txBody>
      </p:sp>
    </p:spTree>
    <p:extLst>
      <p:ext uri="{BB962C8B-B14F-4D97-AF65-F5344CB8AC3E}">
        <p14:creationId xmlns:p14="http://schemas.microsoft.com/office/powerpoint/2010/main" val="35635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Questions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3200" b="1" dirty="0"/>
              <a:t>In what year was the deer herd the </a:t>
            </a:r>
            <a:r>
              <a:rPr lang="en-US" sz="3200" b="1" u="sng" dirty="0"/>
              <a:t>smallest</a:t>
            </a:r>
            <a:r>
              <a:rPr lang="en-US" sz="3200" b="1" dirty="0"/>
              <a:t>? How many deer were in the herd?</a:t>
            </a:r>
          </a:p>
          <a:p>
            <a:pPr marL="514350" indent="-514350">
              <a:buAutoNum type="arabicPeriod"/>
            </a:pPr>
            <a:r>
              <a:rPr lang="en-US" sz="3200" b="1" dirty="0"/>
              <a:t>In what year was the deer herd the </a:t>
            </a:r>
            <a:r>
              <a:rPr lang="en-US" sz="3200" b="1" u="sng" dirty="0"/>
              <a:t>largest</a:t>
            </a:r>
            <a:r>
              <a:rPr lang="en-US" sz="3200" b="1" dirty="0"/>
              <a:t>? How many deer were in the herd?</a:t>
            </a:r>
          </a:p>
          <a:p>
            <a:pPr marL="514350" indent="-514350">
              <a:buAutoNum type="arabicPeriod"/>
            </a:pPr>
            <a:r>
              <a:rPr lang="en-US" sz="3200" b="1" dirty="0"/>
              <a:t>Between what two </a:t>
            </a:r>
            <a:r>
              <a:rPr lang="en-US" sz="3200" b="1" dirty="0" smtClean="0"/>
              <a:t>years (next to each other on the chart) </a:t>
            </a:r>
            <a:r>
              <a:rPr lang="en-US" sz="3200" b="1" dirty="0"/>
              <a:t>did the deer herd </a:t>
            </a:r>
            <a:r>
              <a:rPr lang="en-US" sz="3200" b="1" u="sng" dirty="0"/>
              <a:t>increase</a:t>
            </a:r>
            <a:r>
              <a:rPr lang="en-US" sz="3200" b="1" dirty="0"/>
              <a:t> the most?</a:t>
            </a:r>
          </a:p>
          <a:p>
            <a:pPr marL="514350" indent="-514350">
              <a:buAutoNum type="arabicPeriod"/>
            </a:pPr>
            <a:r>
              <a:rPr lang="en-US" sz="3200" b="1" dirty="0"/>
              <a:t>Between what two </a:t>
            </a:r>
            <a:r>
              <a:rPr lang="en-US" sz="3200" b="1" dirty="0" smtClean="0"/>
              <a:t>years (next to each other on the chart) </a:t>
            </a:r>
            <a:r>
              <a:rPr lang="en-US" sz="3200" b="1" dirty="0"/>
              <a:t>did the deer herd </a:t>
            </a:r>
            <a:r>
              <a:rPr lang="en-US" sz="3200" b="1" u="sng" dirty="0"/>
              <a:t>decrease</a:t>
            </a:r>
            <a:r>
              <a:rPr lang="en-US" sz="3200" b="1" dirty="0"/>
              <a:t> the most?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4953000"/>
            <a:ext cx="7239000" cy="13716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Small Group Discussion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What patterns do you notice in the data about the changes in the deer population?</a:t>
            </a:r>
          </a:p>
          <a:p>
            <a:pPr marL="0" indent="0">
              <a:buNone/>
            </a:pPr>
            <a:r>
              <a:rPr lang="en-US" sz="4000" b="1" dirty="0" smtClean="0"/>
              <a:t>Each person in the group gets to speak, with the others listening. You may use this sentence frame:</a:t>
            </a:r>
          </a:p>
          <a:p>
            <a:pPr marL="0" indent="0">
              <a:buNone/>
            </a:pPr>
            <a:r>
              <a:rPr lang="en-US" sz="4000" b="1" i="1" dirty="0" smtClean="0"/>
              <a:t>Looking at the data, I noticed that ___________________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925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Develop a Visual Representation of the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How can you represent the data in a visual form?</a:t>
            </a:r>
          </a:p>
          <a:p>
            <a:pPr marL="0" indent="0">
              <a:buNone/>
            </a:pPr>
            <a:r>
              <a:rPr lang="en-US" sz="5400" b="1" dirty="0" smtClean="0"/>
              <a:t>Develop a plan with your group and then </a:t>
            </a:r>
            <a:r>
              <a:rPr lang="en-US" sz="5400" b="1" dirty="0" smtClean="0"/>
              <a:t>represent it on your whiteboard.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521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Examples of Visual Representations of Data</a:t>
            </a:r>
            <a:endParaRPr lang="en-US" dirty="0"/>
          </a:p>
        </p:txBody>
      </p:sp>
      <p:pic>
        <p:nvPicPr>
          <p:cNvPr id="4" name="Shape 58"/>
          <p:cNvPicPr preferRelativeResize="0">
            <a:picLocks noGrp="1"/>
          </p:cNvPicPr>
          <p:nvPr>
            <p:ph sz="quarter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2100" y="1466850"/>
            <a:ext cx="6477000" cy="453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1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"/>
          <p:cNvPicPr preferRelativeResize="0">
            <a:picLocks noGrp="1"/>
          </p:cNvPicPr>
          <p:nvPr>
            <p:ph sz="quarter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800" y="838200"/>
            <a:ext cx="8001000" cy="5033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095" y="445029"/>
            <a:ext cx="7258705" cy="5193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4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9200" y="914400"/>
            <a:ext cx="60960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7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362</Words>
  <Application>Microsoft Office PowerPoint</Application>
  <PresentationFormat>On-screen Show (4:3)</PresentationFormat>
  <Paragraphs>31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Lesson of the Kaibab</vt:lpstr>
      <vt:lpstr>Lesson of the Kaibab</vt:lpstr>
      <vt:lpstr>Questions</vt:lpstr>
      <vt:lpstr>Small Group Discussion</vt:lpstr>
      <vt:lpstr>Develop a Visual Representation of the Data</vt:lpstr>
      <vt:lpstr>Examples of Visual Representations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Group Discussion</vt:lpstr>
      <vt:lpstr>Which Story Fits the Data?</vt:lpstr>
    </vt:vector>
  </TitlesOfParts>
  <Company>DJUSD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of the Kaibab</dc:title>
  <dc:creator>Kathy Gill</dc:creator>
  <cp:lastModifiedBy>Windows User</cp:lastModifiedBy>
  <cp:revision>5</cp:revision>
  <dcterms:created xsi:type="dcterms:W3CDTF">2015-11-18T14:08:55Z</dcterms:created>
  <dcterms:modified xsi:type="dcterms:W3CDTF">2015-11-20T18:06:05Z</dcterms:modified>
</cp:coreProperties>
</file>